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5" r:id="rId4"/>
  </p:sldMasterIdLst>
  <p:notesMasterIdLst>
    <p:notesMasterId r:id="rId15"/>
  </p:notesMasterIdLst>
  <p:sldIdLst>
    <p:sldId id="256" r:id="rId5"/>
    <p:sldId id="257" r:id="rId6"/>
    <p:sldId id="297" r:id="rId7"/>
    <p:sldId id="265" r:id="rId8"/>
    <p:sldId id="401" r:id="rId9"/>
    <p:sldId id="276" r:id="rId10"/>
    <p:sldId id="410" r:id="rId11"/>
    <p:sldId id="387" r:id="rId12"/>
    <p:sldId id="394" r:id="rId13"/>
    <p:sldId id="27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6756"/>
    <a:srgbClr val="FFFF99"/>
    <a:srgbClr val="1E5E70"/>
    <a:srgbClr val="14404C"/>
    <a:srgbClr val="FF9900"/>
    <a:srgbClr val="A50021"/>
    <a:srgbClr val="378398"/>
    <a:srgbClr val="579B8E"/>
    <a:srgbClr val="193046"/>
    <a:srgbClr val="456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8" autoAdjust="0"/>
    <p:restoredTop sz="93826" autoAdjust="0"/>
  </p:normalViewPr>
  <p:slideViewPr>
    <p:cSldViewPr snapToGrid="0">
      <p:cViewPr varScale="1">
        <p:scale>
          <a:sx n="74" d="100"/>
          <a:sy n="74" d="100"/>
        </p:scale>
        <p:origin x="94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Loewenstein" userId="6c332316-d11a-4e3c-bf84-af1aa23a559d" providerId="ADAL" clId="{10C025A6-7C5F-4904-9FBC-E4F111308A17}"/>
    <pc:docChg chg="custSel modSld">
      <pc:chgData name="Jenny Loewenstein" userId="6c332316-d11a-4e3c-bf84-af1aa23a559d" providerId="ADAL" clId="{10C025A6-7C5F-4904-9FBC-E4F111308A17}" dt="2026-10-01T19:22:52.758" v="69" actId="6549"/>
      <pc:docMkLst>
        <pc:docMk/>
      </pc:docMkLst>
      <pc:sldChg chg="modSp mod">
        <pc:chgData name="Jenny Loewenstein" userId="6c332316-d11a-4e3c-bf84-af1aa23a559d" providerId="ADAL" clId="{10C025A6-7C5F-4904-9FBC-E4F111308A17}" dt="2026-09-08T14:13:19.179" v="18" actId="20577"/>
        <pc:sldMkLst>
          <pc:docMk/>
          <pc:sldMk cId="4245041443" sldId="257"/>
        </pc:sldMkLst>
        <pc:spChg chg="mod">
          <ac:chgData name="Jenny Loewenstein" userId="6c332316-d11a-4e3c-bf84-af1aa23a559d" providerId="ADAL" clId="{10C025A6-7C5F-4904-9FBC-E4F111308A17}" dt="2026-09-08T14:13:19.179" v="18" actId="20577"/>
          <ac:spMkLst>
            <pc:docMk/>
            <pc:sldMk cId="4245041443" sldId="257"/>
            <ac:spMk id="3" creationId="{409569C0-73FF-D856-9C33-C334119C55B9}"/>
          </ac:spMkLst>
        </pc:spChg>
      </pc:sldChg>
      <pc:sldChg chg="delSp mod">
        <pc:chgData name="Jenny Loewenstein" userId="6c332316-d11a-4e3c-bf84-af1aa23a559d" providerId="ADAL" clId="{10C025A6-7C5F-4904-9FBC-E4F111308A17}" dt="2026-09-23T17:38:42.086" v="67" actId="478"/>
        <pc:sldMkLst>
          <pc:docMk/>
          <pc:sldMk cId="2224107326" sldId="265"/>
        </pc:sldMkLst>
      </pc:sldChg>
      <pc:sldChg chg="modSp mod">
        <pc:chgData name="Jenny Loewenstein" userId="6c332316-d11a-4e3c-bf84-af1aa23a559d" providerId="ADAL" clId="{10C025A6-7C5F-4904-9FBC-E4F111308A17}" dt="2026-09-08T14:14:01.306" v="23" actId="6549"/>
        <pc:sldMkLst>
          <pc:docMk/>
          <pc:sldMk cId="2234149749" sldId="276"/>
        </pc:sldMkLst>
        <pc:spChg chg="mod">
          <ac:chgData name="Jenny Loewenstein" userId="6c332316-d11a-4e3c-bf84-af1aa23a559d" providerId="ADAL" clId="{10C025A6-7C5F-4904-9FBC-E4F111308A17}" dt="2026-09-08T14:14:01.306" v="23" actId="6549"/>
          <ac:spMkLst>
            <pc:docMk/>
            <pc:sldMk cId="2234149749" sldId="276"/>
            <ac:spMk id="21" creationId="{99E1A9C8-FD78-6612-9F08-C435BEBFD019}"/>
          </ac:spMkLst>
        </pc:spChg>
      </pc:sldChg>
      <pc:sldChg chg="modNotesTx">
        <pc:chgData name="Jenny Loewenstein" userId="6c332316-d11a-4e3c-bf84-af1aa23a559d" providerId="ADAL" clId="{10C025A6-7C5F-4904-9FBC-E4F111308A17}" dt="2026-09-23T16:44:15.805" v="44" actId="20577"/>
        <pc:sldMkLst>
          <pc:docMk/>
          <pc:sldMk cId="1667613745" sldId="277"/>
        </pc:sldMkLst>
      </pc:sldChg>
      <pc:sldChg chg="modSp mod">
        <pc:chgData name="Jenny Loewenstein" userId="6c332316-d11a-4e3c-bf84-af1aa23a559d" providerId="ADAL" clId="{10C025A6-7C5F-4904-9FBC-E4F111308A17}" dt="2026-09-23T17:37:56.929" v="66" actId="20577"/>
        <pc:sldMkLst>
          <pc:docMk/>
          <pc:sldMk cId="1159414911" sldId="297"/>
        </pc:sldMkLst>
        <pc:spChg chg="mod">
          <ac:chgData name="Jenny Loewenstein" userId="6c332316-d11a-4e3c-bf84-af1aa23a559d" providerId="ADAL" clId="{10C025A6-7C5F-4904-9FBC-E4F111308A17}" dt="2026-09-23T17:37:56.929" v="66" actId="20577"/>
          <ac:spMkLst>
            <pc:docMk/>
            <pc:sldMk cId="1159414911" sldId="297"/>
            <ac:spMk id="4" creationId="{22A0C852-F1EF-B75D-3146-0D5070CE726F}"/>
          </ac:spMkLst>
        </pc:spChg>
        <pc:picChg chg="mod">
          <ac:chgData name="Jenny Loewenstein" userId="6c332316-d11a-4e3c-bf84-af1aa23a559d" providerId="ADAL" clId="{10C025A6-7C5F-4904-9FBC-E4F111308A17}" dt="2026-09-08T14:13:37.733" v="21" actId="207"/>
          <ac:picMkLst>
            <pc:docMk/>
            <pc:sldMk cId="1159414911" sldId="297"/>
            <ac:picMk id="9" creationId="{91100923-1CBB-79B3-455A-1E956EA1E791}"/>
          </ac:picMkLst>
        </pc:picChg>
      </pc:sldChg>
      <pc:sldChg chg="modNotesTx">
        <pc:chgData name="Jenny Loewenstein" userId="6c332316-d11a-4e3c-bf84-af1aa23a559d" providerId="ADAL" clId="{10C025A6-7C5F-4904-9FBC-E4F111308A17}" dt="2026-10-01T19:22:52.758" v="69" actId="6549"/>
        <pc:sldMkLst>
          <pc:docMk/>
          <pc:sldMk cId="3031544798" sldId="387"/>
        </pc:sldMkLst>
      </pc:sldChg>
      <pc:sldChg chg="modNotesTx">
        <pc:chgData name="Jenny Loewenstein" userId="6c332316-d11a-4e3c-bf84-af1aa23a559d" providerId="ADAL" clId="{10C025A6-7C5F-4904-9FBC-E4F111308A17}" dt="2026-10-01T19:22:48.384" v="68" actId="20577"/>
        <pc:sldMkLst>
          <pc:docMk/>
          <pc:sldMk cId="3680508512" sldId="4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DF427CD2-8408-49B4-B766-CEB80CF48273}" type="datetimeFigureOut">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A63CB-A66D-4D5B-81B7-D92D20FBFCDC}" type="slidenum">
              <a:t>‹#›</a:t>
            </a:fld>
            <a:endParaRPr lang="en-US"/>
          </a:p>
        </p:txBody>
      </p:sp>
    </p:spTree>
    <p:extLst>
      <p:ext uri="{BB962C8B-B14F-4D97-AF65-F5344CB8AC3E}">
        <p14:creationId xmlns:p14="http://schemas.microsoft.com/office/powerpoint/2010/main" val="95116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AA63CB-A66D-4D5B-81B7-D92D20FBFCDC}" type="slidenum">
              <a:rPr lang="en-US"/>
              <a:t>1</a:t>
            </a:fld>
            <a:endParaRPr lang="en-US"/>
          </a:p>
        </p:txBody>
      </p:sp>
    </p:spTree>
    <p:extLst>
      <p:ext uri="{BB962C8B-B14F-4D97-AF65-F5344CB8AC3E}">
        <p14:creationId xmlns:p14="http://schemas.microsoft.com/office/powerpoint/2010/main" val="3094317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AA63CB-A66D-4D5B-81B7-D92D20FBFCDC}" type="slidenum">
              <a:rPr lang="en-US"/>
              <a:t>2</a:t>
            </a:fld>
            <a:endParaRPr lang="en-US"/>
          </a:p>
        </p:txBody>
      </p:sp>
    </p:spTree>
    <p:extLst>
      <p:ext uri="{BB962C8B-B14F-4D97-AF65-F5344CB8AC3E}">
        <p14:creationId xmlns:p14="http://schemas.microsoft.com/office/powerpoint/2010/main" val="3486418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86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C736C8-907E-44A0-AD97-4BAFDD4F7D10}" type="slidenum">
              <a:rPr lang="en-US" smtClean="0"/>
              <a:t>4</a:t>
            </a:fld>
            <a:endParaRPr lang="en-US"/>
          </a:p>
        </p:txBody>
      </p:sp>
    </p:spTree>
    <p:extLst>
      <p:ext uri="{BB962C8B-B14F-4D97-AF65-F5344CB8AC3E}">
        <p14:creationId xmlns:p14="http://schemas.microsoft.com/office/powerpoint/2010/main" val="313404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FBEF-7194-F21D-153D-821D1C654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0061D-A112-893F-D559-8F1CCC1D97E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5AE1E1C-0EC3-1AB9-7595-15F296BF1BB8}"/>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9151B47-A6F3-309C-A306-DC3C697F6DC6}"/>
              </a:ext>
            </a:extLst>
          </p:cNvPr>
          <p:cNvSpPr>
            <a:spLocks noGrp="1"/>
          </p:cNvSpPr>
          <p:nvPr>
            <p:ph type="sldNum" sz="quarter" idx="5"/>
          </p:nvPr>
        </p:nvSpPr>
        <p:spPr/>
        <p:txBody>
          <a:bodyPr/>
          <a:lstStyle/>
          <a:p>
            <a:fld id="{F9C736C8-907E-44A0-AD97-4BAFDD4F7D10}" type="slidenum">
              <a:rPr lang="en-US" smtClean="0"/>
              <a:t>5</a:t>
            </a:fld>
            <a:endParaRPr lang="en-US"/>
          </a:p>
        </p:txBody>
      </p:sp>
    </p:spTree>
    <p:extLst>
      <p:ext uri="{BB962C8B-B14F-4D97-AF65-F5344CB8AC3E}">
        <p14:creationId xmlns:p14="http://schemas.microsoft.com/office/powerpoint/2010/main" val="1294763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F9C736C8-907E-44A0-AD97-4BAFDD4F7D10}" type="slidenum">
              <a:rPr lang="en-US"/>
              <a:t>6</a:t>
            </a:fld>
            <a:endParaRPr lang="en-US"/>
          </a:p>
        </p:txBody>
      </p:sp>
    </p:spTree>
    <p:extLst>
      <p:ext uri="{BB962C8B-B14F-4D97-AF65-F5344CB8AC3E}">
        <p14:creationId xmlns:p14="http://schemas.microsoft.com/office/powerpoint/2010/main" val="1184616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AA63CB-A66D-4D5B-81B7-D92D20FBFCDC}" type="slidenum">
              <a:rPr lang="en-US" smtClean="0"/>
              <a:t>7</a:t>
            </a:fld>
            <a:endParaRPr lang="en-US"/>
          </a:p>
        </p:txBody>
      </p:sp>
    </p:spTree>
    <p:extLst>
      <p:ext uri="{BB962C8B-B14F-4D97-AF65-F5344CB8AC3E}">
        <p14:creationId xmlns:p14="http://schemas.microsoft.com/office/powerpoint/2010/main" val="639709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0787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AA63CB-A66D-4D5B-81B7-D92D20FBFCDC}" type="slidenum">
              <a:rPr lang="en-US" smtClean="0"/>
              <a:t>9</a:t>
            </a:fld>
            <a:endParaRPr lang="en-US"/>
          </a:p>
        </p:txBody>
      </p:sp>
    </p:spTree>
    <p:extLst>
      <p:ext uri="{BB962C8B-B14F-4D97-AF65-F5344CB8AC3E}">
        <p14:creationId xmlns:p14="http://schemas.microsoft.com/office/powerpoint/2010/main" val="2561733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2926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07/09/2026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355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07/09/2026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smtClean="0"/>
              <a:t>‹#›</a:t>
            </a:fld>
            <a:endParaRPr lang="en-US" dirty="0"/>
          </a:p>
        </p:txBody>
      </p:sp>
    </p:spTree>
    <p:extLst>
      <p:ext uri="{BB962C8B-B14F-4D97-AF65-F5344CB8AC3E}">
        <p14:creationId xmlns:p14="http://schemas.microsoft.com/office/powerpoint/2010/main" val="3328493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07/09/2026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42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07/09/2026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9700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07/09/2026</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9422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07/09/2026</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2861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07/09/2026</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666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07/09/2026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5523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07/09/2026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430868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07/09/2026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99961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07/09/2026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4023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70" name="Title 1">
            <a:extLst>
              <a:ext uri="{FF2B5EF4-FFF2-40B4-BE49-F238E27FC236}">
                <a16:creationId xmlns:a16="http://schemas.microsoft.com/office/drawing/2014/main" id="{C3501222-3F13-4879-ABD3-E175AC9CE89A}"/>
              </a:ext>
            </a:extLst>
          </p:cNvPr>
          <p:cNvSpPr>
            <a:spLocks noGrp="1"/>
          </p:cNvSpPr>
          <p:nvPr>
            <p:ph type="title"/>
          </p:nvPr>
        </p:nvSpPr>
        <p:spPr>
          <a:xfrm>
            <a:off x="6301381" y="620204"/>
            <a:ext cx="4917907" cy="1598211"/>
          </a:xfrm>
        </p:spPr>
        <p:txBody>
          <a:bodyPr anchor="b"/>
          <a:lstStyle/>
          <a:p>
            <a:r>
              <a:rPr lang="en-US"/>
              <a:t>Click to edit Master title style</a:t>
            </a:r>
          </a:p>
        </p:txBody>
      </p:sp>
      <p:sp>
        <p:nvSpPr>
          <p:cNvPr id="71" name="Freeform: Shap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60"/>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39"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3" name="Freeform: Shap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1" y="0"/>
            <a:ext cx="2658911"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4" name="Freeform: Shap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7"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6" y="985363"/>
            <a:ext cx="2825511"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20"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2"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81" name="Freeform: Shap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1"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82" name="Freeform: Shap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8"/>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89" name="Picture Placeholder 88">
            <a:extLst>
              <a:ext uri="{FF2B5EF4-FFF2-40B4-BE49-F238E27FC236}">
                <a16:creationId xmlns:a16="http://schemas.microsoft.com/office/drawing/2014/main" id="{90D459AE-B4F3-4C42-8A12-9BF1CD1102AE}"/>
              </a:ext>
            </a:extLst>
          </p:cNvPr>
          <p:cNvSpPr>
            <a:spLocks noGrp="1"/>
          </p:cNvSpPr>
          <p:nvPr>
            <p:ph type="pic" sz="quarter" idx="13"/>
          </p:nvPr>
        </p:nvSpPr>
        <p:spPr>
          <a:xfrm>
            <a:off x="0" y="2"/>
            <a:ext cx="2454053" cy="3175473"/>
          </a:xfrm>
          <a:custGeom>
            <a:avLst/>
            <a:gdLst>
              <a:gd name="connsiteX0" fmla="*/ 0 w 2424997"/>
              <a:gd name="connsiteY0" fmla="*/ 0 h 3124865"/>
              <a:gd name="connsiteX1" fmla="*/ 1724737 w 2424997"/>
              <a:gd name="connsiteY1" fmla="*/ 0 h 3124865"/>
              <a:gd name="connsiteX2" fmla="*/ 1747203 w 2424997"/>
              <a:gd name="connsiteY2" fmla="*/ 28350 h 3124865"/>
              <a:gd name="connsiteX3" fmla="*/ 2038508 w 2424997"/>
              <a:gd name="connsiteY3" fmla="*/ 527042 h 3124865"/>
              <a:gd name="connsiteX4" fmla="*/ 2111635 w 2424997"/>
              <a:gd name="connsiteY4" fmla="*/ 663503 h 3124865"/>
              <a:gd name="connsiteX5" fmla="*/ 2407832 w 2424997"/>
              <a:gd name="connsiteY5" fmla="*/ 1727267 h 3124865"/>
              <a:gd name="connsiteX6" fmla="*/ 1378437 w 2424997"/>
              <a:gd name="connsiteY6" fmla="*/ 2860499 h 3124865"/>
              <a:gd name="connsiteX7" fmla="*/ 1151698 w 2424997"/>
              <a:gd name="connsiteY7" fmla="*/ 2959167 h 3124865"/>
              <a:gd name="connsiteX8" fmla="*/ 467819 w 2424997"/>
              <a:gd name="connsiteY8" fmla="*/ 3110822 h 3124865"/>
              <a:gd name="connsiteX9" fmla="*/ 130874 w 2424997"/>
              <a:gd name="connsiteY9" fmla="*/ 3004568 h 3124865"/>
              <a:gd name="connsiteX10" fmla="*/ 0 w 2424997"/>
              <a:gd name="connsiteY10" fmla="*/ 2936339 h 312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4997" h="3124865">
                <a:moveTo>
                  <a:pt x="0" y="0"/>
                </a:moveTo>
                <a:lnTo>
                  <a:pt x="1724737" y="0"/>
                </a:lnTo>
                <a:lnTo>
                  <a:pt x="1747203" y="28350"/>
                </a:lnTo>
                <a:cubicBezTo>
                  <a:pt x="1849704" y="172946"/>
                  <a:pt x="1942108" y="346224"/>
                  <a:pt x="2038508" y="527042"/>
                </a:cubicBezTo>
                <a:cubicBezTo>
                  <a:pt x="2062183" y="571517"/>
                  <a:pt x="2086714" y="617474"/>
                  <a:pt x="2111635" y="663503"/>
                </a:cubicBezTo>
                <a:cubicBezTo>
                  <a:pt x="2334664" y="1075517"/>
                  <a:pt x="2475813" y="1372148"/>
                  <a:pt x="2407832" y="1727267"/>
                </a:cubicBezTo>
                <a:cubicBezTo>
                  <a:pt x="2304253" y="2268357"/>
                  <a:pt x="1996405" y="2607287"/>
                  <a:pt x="1378437" y="2860499"/>
                </a:cubicBezTo>
                <a:cubicBezTo>
                  <a:pt x="1297555" y="2893630"/>
                  <a:pt x="1223386" y="2926944"/>
                  <a:pt x="1151698" y="2959167"/>
                </a:cubicBezTo>
                <a:cubicBezTo>
                  <a:pt x="854475" y="3092702"/>
                  <a:pt x="701291" y="3154909"/>
                  <a:pt x="467819" y="3110822"/>
                </a:cubicBezTo>
                <a:cubicBezTo>
                  <a:pt x="351909" y="3088935"/>
                  <a:pt x="239342" y="3053398"/>
                  <a:pt x="130874" y="3004568"/>
                </a:cubicBezTo>
                <a:lnTo>
                  <a:pt x="0" y="2936339"/>
                </a:lnTo>
                <a:close/>
              </a:path>
            </a:pathLst>
          </a:custGeom>
          <a:solidFill>
            <a:schemeClr val="accent4"/>
          </a:solidFill>
        </p:spPr>
        <p:txBody>
          <a:bodyPr wrap="square">
            <a:noAutofit/>
          </a:bodyPr>
          <a:lstStyle/>
          <a:p>
            <a:r>
              <a:rPr lang="en-US"/>
              <a:t>Click icon to add picture</a:t>
            </a:r>
          </a:p>
        </p:txBody>
      </p:sp>
      <p:sp>
        <p:nvSpPr>
          <p:cNvPr id="97" name="Picture Placeholder 96">
            <a:extLst>
              <a:ext uri="{FF2B5EF4-FFF2-40B4-BE49-F238E27FC236}">
                <a16:creationId xmlns:a16="http://schemas.microsoft.com/office/drawing/2014/main" id="{0344694E-FBEE-4E6E-B940-5A77EE122412}"/>
              </a:ext>
            </a:extLst>
          </p:cNvPr>
          <p:cNvSpPr>
            <a:spLocks noGrp="1"/>
          </p:cNvSpPr>
          <p:nvPr>
            <p:ph type="pic" sz="quarter" idx="15"/>
          </p:nvPr>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chemeClr val="accent4"/>
          </a:solidFill>
        </p:spPr>
        <p:txBody>
          <a:bodyPr wrap="square">
            <a:noAutofit/>
          </a:bodyPr>
          <a:lstStyle/>
          <a:p>
            <a:r>
              <a:rPr lang="en-US"/>
              <a:t>Click icon to add picture</a:t>
            </a:r>
          </a:p>
        </p:txBody>
      </p:sp>
      <p:sp>
        <p:nvSpPr>
          <p:cNvPr id="92" name="Picture Placeholder 91">
            <a:extLst>
              <a:ext uri="{FF2B5EF4-FFF2-40B4-BE49-F238E27FC236}">
                <a16:creationId xmlns:a16="http://schemas.microsoft.com/office/drawing/2014/main" id="{D848FBF2-F963-4A1F-B265-AB689736B7F1}"/>
              </a:ext>
            </a:extLst>
          </p:cNvPr>
          <p:cNvSpPr>
            <a:spLocks noGrp="1"/>
          </p:cNvSpPr>
          <p:nvPr>
            <p:ph type="pic" sz="quarter" idx="14"/>
          </p:nvPr>
        </p:nvSpPr>
        <p:spPr>
          <a:xfrm>
            <a:off x="654204" y="4007060"/>
            <a:ext cx="3444873" cy="2850940"/>
          </a:xfrm>
          <a:custGeom>
            <a:avLst/>
            <a:gdLst>
              <a:gd name="connsiteX0" fmla="*/ 1782686 w 3444873"/>
              <a:gd name="connsiteY0" fmla="*/ 0 h 2881420"/>
              <a:gd name="connsiteX1" fmla="*/ 3043760 w 3444873"/>
              <a:gd name="connsiteY1" fmla="*/ 738072 h 2881420"/>
              <a:gd name="connsiteX2" fmla="*/ 3178153 w 3444873"/>
              <a:gd name="connsiteY2" fmla="*/ 926892 h 2881420"/>
              <a:gd name="connsiteX3" fmla="*/ 3444873 w 3444873"/>
              <a:gd name="connsiteY3" fmla="*/ 1521780 h 2881420"/>
              <a:gd name="connsiteX4" fmla="*/ 3283718 w 3444873"/>
              <a:gd name="connsiteY4" fmla="*/ 2162452 h 2881420"/>
              <a:gd name="connsiteX5" fmla="*/ 2839285 w 3444873"/>
              <a:gd name="connsiteY5" fmla="*/ 2712960 h 2881420"/>
              <a:gd name="connsiteX6" fmla="*/ 2692803 w 3444873"/>
              <a:gd name="connsiteY6" fmla="*/ 2827545 h 2881420"/>
              <a:gd name="connsiteX7" fmla="*/ 2610242 w 3444873"/>
              <a:gd name="connsiteY7" fmla="*/ 2881420 h 2881420"/>
              <a:gd name="connsiteX8" fmla="*/ 523032 w 3444873"/>
              <a:gd name="connsiteY8" fmla="*/ 2881420 h 2881420"/>
              <a:gd name="connsiteX9" fmla="*/ 501539 w 3444873"/>
              <a:gd name="connsiteY9" fmla="*/ 2862881 h 2881420"/>
              <a:gd name="connsiteX10" fmla="*/ 401780 w 3444873"/>
              <a:gd name="connsiteY10" fmla="*/ 2756085 h 2881420"/>
              <a:gd name="connsiteX11" fmla="*/ 0 w 3444873"/>
              <a:gd name="connsiteY11" fmla="*/ 1521780 h 2881420"/>
              <a:gd name="connsiteX12" fmla="*/ 178970 w 3444873"/>
              <a:gd name="connsiteY12" fmla="*/ 1015579 h 2881420"/>
              <a:gd name="connsiteX13" fmla="*/ 708859 w 3444873"/>
              <a:gd name="connsiteY13" fmla="*/ 544230 h 2881420"/>
              <a:gd name="connsiteX14" fmla="*/ 825365 w 3444873"/>
              <a:gd name="connsiteY14" fmla="*/ 454067 h 2881420"/>
              <a:gd name="connsiteX15" fmla="*/ 1782686 w 3444873"/>
              <a:gd name="connsiteY15" fmla="*/ 0 h 28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81420">
                <a:moveTo>
                  <a:pt x="1782686" y="0"/>
                </a:moveTo>
                <a:cubicBezTo>
                  <a:pt x="2315236" y="0"/>
                  <a:pt x="2692396" y="220721"/>
                  <a:pt x="3043760" y="738072"/>
                </a:cubicBezTo>
                <a:cubicBezTo>
                  <a:pt x="3089740" y="805787"/>
                  <a:pt x="3134687" y="867372"/>
                  <a:pt x="3178153" y="926892"/>
                </a:cubicBezTo>
                <a:cubicBezTo>
                  <a:pt x="3358308" y="1173678"/>
                  <a:pt x="3444873" y="1302019"/>
                  <a:pt x="3444873" y="1521780"/>
                </a:cubicBezTo>
                <a:cubicBezTo>
                  <a:pt x="3444873" y="1739988"/>
                  <a:pt x="3390613" y="1955541"/>
                  <a:pt x="3283718" y="2162452"/>
                </a:cubicBezTo>
                <a:cubicBezTo>
                  <a:pt x="3179115" y="2364860"/>
                  <a:pt x="3029567" y="2550133"/>
                  <a:pt x="2839285" y="2712960"/>
                </a:cubicBezTo>
                <a:cubicBezTo>
                  <a:pt x="2792528" y="2752984"/>
                  <a:pt x="2743576" y="2791253"/>
                  <a:pt x="2692803" y="2827545"/>
                </a:cubicBezTo>
                <a:lnTo>
                  <a:pt x="2610242" y="2881420"/>
                </a:lnTo>
                <a:lnTo>
                  <a:pt x="523032" y="2881420"/>
                </a:lnTo>
                <a:lnTo>
                  <a:pt x="501539" y="2862881"/>
                </a:lnTo>
                <a:cubicBezTo>
                  <a:pt x="466750" y="2829417"/>
                  <a:pt x="433475" y="2793801"/>
                  <a:pt x="401780" y="2756085"/>
                </a:cubicBezTo>
                <a:cubicBezTo>
                  <a:pt x="142674" y="2447638"/>
                  <a:pt x="0" y="2009299"/>
                  <a:pt x="0" y="1521780"/>
                </a:cubicBezTo>
                <a:cubicBezTo>
                  <a:pt x="0" y="1327273"/>
                  <a:pt x="55222" y="1171168"/>
                  <a:pt x="178970" y="1015579"/>
                </a:cubicBezTo>
                <a:cubicBezTo>
                  <a:pt x="308413" y="852825"/>
                  <a:pt x="502908" y="702921"/>
                  <a:pt x="708859" y="544230"/>
                </a:cubicBezTo>
                <a:cubicBezTo>
                  <a:pt x="746858" y="514988"/>
                  <a:pt x="786112" y="484711"/>
                  <a:pt x="825365" y="454067"/>
                </a:cubicBezTo>
                <a:cubicBezTo>
                  <a:pt x="1176728" y="179810"/>
                  <a:pt x="1433172" y="0"/>
                  <a:pt x="1782686" y="0"/>
                </a:cubicBezTo>
                <a:close/>
              </a:path>
            </a:pathLst>
          </a:custGeom>
          <a:solidFill>
            <a:schemeClr val="accent4"/>
          </a:solidFill>
        </p:spPr>
        <p:txBody>
          <a:bodyPr wrap="square">
            <a:noAutofit/>
          </a:bodyPr>
          <a:lstStyle>
            <a:lvl1pPr algn="ctr">
              <a:defRPr/>
            </a:lvl1pPr>
          </a:lstStyle>
          <a:p>
            <a:r>
              <a:rPr lang="en-US"/>
              <a:t>Click icon to add picture</a:t>
            </a:r>
          </a:p>
        </p:txBody>
      </p:sp>
      <p:sp>
        <p:nvSpPr>
          <p:cNvPr id="84" name="Content Placeholder 2">
            <a:extLst>
              <a:ext uri="{FF2B5EF4-FFF2-40B4-BE49-F238E27FC236}">
                <a16:creationId xmlns:a16="http://schemas.microsoft.com/office/drawing/2014/main" id="{5AE605FD-E2BD-48D3-A2C4-60E67DD856B6}"/>
              </a:ext>
            </a:extLst>
          </p:cNvPr>
          <p:cNvSpPr>
            <a:spLocks noGrp="1"/>
          </p:cNvSpPr>
          <p:nvPr>
            <p:ph idx="1"/>
          </p:nvPr>
        </p:nvSpPr>
        <p:spPr>
          <a:xfrm>
            <a:off x="6301383" y="2312988"/>
            <a:ext cx="4774784" cy="3651250"/>
          </a:xfrm>
        </p:spPr>
        <p:txBody>
          <a:bodyPr>
            <a:normAutofit/>
          </a:bodyPr>
          <a:lstStyle>
            <a:lvl1pPr>
              <a:defRPr spc="0"/>
            </a:lvl1pPr>
          </a:lstStyle>
          <a:p>
            <a:pPr lvl="0"/>
            <a:r>
              <a:rPr lang="en-US"/>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301383" y="6170615"/>
            <a:ext cx="2437439" cy="457077"/>
          </a:xfrm>
        </p:spPr>
        <p:txBody>
          <a:bodyPr/>
          <a:lstStyle/>
          <a:p>
            <a:endParaRPr lang="en-US"/>
          </a:p>
        </p:txBody>
      </p:sp>
      <p:sp>
        <p:nvSpPr>
          <p:cNvPr id="79" name="Date Placeholder 22">
            <a:extLst>
              <a:ext uri="{FF2B5EF4-FFF2-40B4-BE49-F238E27FC236}">
                <a16:creationId xmlns:a16="http://schemas.microsoft.com/office/drawing/2014/main" id="{1BE603F5-0A57-4324-882D-14EC1A8CFE79}"/>
              </a:ext>
            </a:extLst>
          </p:cNvPr>
          <p:cNvSpPr>
            <a:spLocks noGrp="1"/>
          </p:cNvSpPr>
          <p:nvPr>
            <p:ph type="dt" sz="half" idx="10"/>
          </p:nvPr>
        </p:nvSpPr>
        <p:spPr>
          <a:xfrm>
            <a:off x="8881746" y="6170490"/>
            <a:ext cx="1829076" cy="457200"/>
          </a:xfrm>
        </p:spPr>
        <p:txBody>
          <a:bodyPr/>
          <a:lstStyle>
            <a:lvl1pPr algn="r">
              <a:defRPr/>
            </a:lvl1pPr>
          </a:lstStyle>
          <a:p>
            <a:r>
              <a:rPr lang="en-US"/>
              <a:t>07/09/2026</a:t>
            </a:r>
          </a:p>
        </p:txBody>
      </p:sp>
      <p:sp>
        <p:nvSpPr>
          <p:cNvPr id="19" name="Slide Number Placeholder 31">
            <a:extLst>
              <a:ext uri="{FF2B5EF4-FFF2-40B4-BE49-F238E27FC236}">
                <a16:creationId xmlns:a16="http://schemas.microsoft.com/office/drawing/2014/main" id="{959C448F-2494-48EB-82EF-21C67128CA54}"/>
              </a:ext>
            </a:extLst>
          </p:cNvPr>
          <p:cNvSpPr>
            <a:spLocks noGrp="1"/>
          </p:cNvSpPr>
          <p:nvPr>
            <p:ph type="sldNum" sz="quarter" idx="12"/>
          </p:nvPr>
        </p:nvSpPr>
        <p:spPr>
          <a:xfrm>
            <a:off x="10712411" y="6172200"/>
            <a:ext cx="775429" cy="457200"/>
          </a:xfrm>
        </p:spPr>
        <p:txBody>
          <a:bodyPr/>
          <a:lstStyle>
            <a:lvl1pPr algn="ctr">
              <a:defRPr>
                <a:solidFill>
                  <a:schemeClr val="tx1">
                    <a:lumMod val="75000"/>
                    <a:lumOff val="25000"/>
                  </a:schemeClr>
                </a:solidFill>
                <a:effectLst/>
              </a:defRPr>
            </a:lvl1pPr>
          </a:lstStyle>
          <a:p>
            <a:pPr algn="ctr"/>
            <a:fld id="{FAEF9944-A4F6-4C59-AEBD-678D6480B8EA}" type="slidenum">
              <a:rPr lang="en-US" smtClean="0"/>
              <a:pPr algn="ctr"/>
              <a:t>‹#›</a:t>
            </a:fld>
            <a:endParaRPr lang="en-US"/>
          </a:p>
        </p:txBody>
      </p:sp>
    </p:spTree>
    <p:extLst>
      <p:ext uri="{BB962C8B-B14F-4D97-AF65-F5344CB8AC3E}">
        <p14:creationId xmlns:p14="http://schemas.microsoft.com/office/powerpoint/2010/main" val="4291590828"/>
      </p:ext>
    </p:extLst>
  </p:cSld>
  <p:clrMapOvr>
    <a:masterClrMapping/>
  </p:clrMapOvr>
  <p:extLst>
    <p:ext uri="{DCECCB84-F9BA-43D5-87BE-67443E8EF086}">
      <p15:sldGuideLst xmlns:p15="http://schemas.microsoft.com/office/powerpoint/2012/main">
        <p15:guide id="1" orient="horz" pos="405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07/09/2026</a:t>
            </a:r>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2151816"/>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8" r:id="rId12"/>
  </p:sldLayoutIdLst>
  <p:hf hd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Jloewenstein@gflrpc.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A448F62-805A-5AF8-AE50-356203A1A06D}"/>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8042" b="8042"/>
          <a:stretch/>
        </p:blipFill>
        <p:spPr>
          <a:xfrm>
            <a:off x="21" y="2"/>
            <a:ext cx="12191980" cy="6857999"/>
          </a:xfrm>
          <a:prstGeom prst="rect">
            <a:avLst/>
          </a:prstGeom>
        </p:spPr>
      </p:pic>
      <p:sp>
        <p:nvSpPr>
          <p:cNvPr id="2" name="Title 1"/>
          <p:cNvSpPr>
            <a:spLocks noGrp="1"/>
          </p:cNvSpPr>
          <p:nvPr>
            <p:ph type="ctrTitle"/>
          </p:nvPr>
        </p:nvSpPr>
        <p:spPr>
          <a:xfrm>
            <a:off x="1524000" y="1122362"/>
            <a:ext cx="9144000" cy="2900519"/>
          </a:xfrm>
        </p:spPr>
        <p:txBody>
          <a:bodyPr>
            <a:normAutofit/>
          </a:bodyPr>
          <a:lstStyle/>
          <a:p>
            <a:r>
              <a:rPr lang="en-US" b="1" dirty="0">
                <a:solidFill>
                  <a:srgbClr val="FFFFFF"/>
                </a:solidFill>
                <a:cs typeface="Calibri Light"/>
              </a:rPr>
              <a:t>Town of Carlton Comprehensive Plan Update</a:t>
            </a:r>
            <a:endParaRPr lang="en-US" b="1" dirty="0">
              <a:solidFill>
                <a:srgbClr val="FFFFFF"/>
              </a:solidFill>
            </a:endParaRPr>
          </a:p>
        </p:txBody>
      </p:sp>
      <p:sp>
        <p:nvSpPr>
          <p:cNvPr id="3" name="Subtitle 2"/>
          <p:cNvSpPr>
            <a:spLocks noGrp="1"/>
          </p:cNvSpPr>
          <p:nvPr>
            <p:ph type="subTitle" idx="1"/>
          </p:nvPr>
        </p:nvSpPr>
        <p:spPr>
          <a:xfrm>
            <a:off x="1524000" y="4159405"/>
            <a:ext cx="9144000" cy="1098395"/>
          </a:xfrm>
        </p:spPr>
        <p:txBody>
          <a:bodyPr vert="horz" lIns="91440" tIns="45720" rIns="91440" bIns="45720" rtlCol="0">
            <a:normAutofit/>
          </a:bodyPr>
          <a:lstStyle/>
          <a:p>
            <a:r>
              <a:rPr lang="en-US" b="1" cap="none" dirty="0">
                <a:solidFill>
                  <a:srgbClr val="FFFFFF"/>
                </a:solidFill>
                <a:ea typeface="Calibri Light" panose="020F0302020204030204"/>
                <a:cs typeface="Arial" panose="020B0604020202020204"/>
              </a:rPr>
              <a:t>September 23, 2026</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5F8D-A99F-0744-9545-92B9A2F96A2B}"/>
              </a:ext>
            </a:extLst>
          </p:cNvPr>
          <p:cNvSpPr>
            <a:spLocks noGrp="1"/>
          </p:cNvSpPr>
          <p:nvPr>
            <p:ph type="title"/>
          </p:nvPr>
        </p:nvSpPr>
        <p:spPr>
          <a:xfrm>
            <a:off x="5823857" y="265494"/>
            <a:ext cx="6368143" cy="1115072"/>
          </a:xfrm>
        </p:spPr>
        <p:txBody>
          <a:bodyPr>
            <a:normAutofit/>
          </a:bodyPr>
          <a:lstStyle/>
          <a:p>
            <a:r>
              <a:rPr lang="en-US" b="1">
                <a:solidFill>
                  <a:schemeClr val="accent3">
                    <a:lumMod val="50000"/>
                  </a:schemeClr>
                </a:solidFill>
                <a:cs typeface="Calibri Light"/>
              </a:rPr>
              <a:t>Agenda </a:t>
            </a:r>
            <a:endParaRPr lang="en-US" b="1" dirty="0">
              <a:solidFill>
                <a:schemeClr val="accent3">
                  <a:lumMod val="50000"/>
                </a:schemeClr>
              </a:solidFill>
            </a:endParaRPr>
          </a:p>
        </p:txBody>
      </p:sp>
      <p:sp>
        <p:nvSpPr>
          <p:cNvPr id="3" name="Text Placeholder 2">
            <a:extLst>
              <a:ext uri="{FF2B5EF4-FFF2-40B4-BE49-F238E27FC236}">
                <a16:creationId xmlns:a16="http://schemas.microsoft.com/office/drawing/2014/main" id="{409569C0-73FF-D856-9C33-C334119C55B9}"/>
              </a:ext>
            </a:extLst>
          </p:cNvPr>
          <p:cNvSpPr>
            <a:spLocks noGrp="1"/>
          </p:cNvSpPr>
          <p:nvPr>
            <p:ph idx="1"/>
          </p:nvPr>
        </p:nvSpPr>
        <p:spPr>
          <a:xfrm>
            <a:off x="5668574" y="1303874"/>
            <a:ext cx="5884052" cy="3670180"/>
          </a:xfrm>
        </p:spPr>
        <p:txBody>
          <a:bodyPr vert="horz" lIns="91440" tIns="45720" rIns="91440" bIns="45720" rtlCol="0" anchor="t">
            <a:noAutofit/>
          </a:bodyPr>
          <a:lstStyle/>
          <a:p>
            <a:pPr>
              <a:spcBef>
                <a:spcPts val="0"/>
              </a:spcBef>
            </a:pPr>
            <a:r>
              <a:rPr lang="en-US" dirty="0">
                <a:solidFill>
                  <a:schemeClr val="accent3">
                    <a:lumMod val="50000"/>
                  </a:schemeClr>
                </a:solidFill>
                <a:ea typeface="Calibri" panose="020F0502020204030204"/>
                <a:cs typeface="Calibri"/>
              </a:rPr>
              <a:t>What is a comprehensive plan?</a:t>
            </a:r>
          </a:p>
          <a:p>
            <a:pPr>
              <a:spcBef>
                <a:spcPts val="0"/>
              </a:spcBef>
            </a:pPr>
            <a:r>
              <a:rPr lang="en-US" dirty="0">
                <a:solidFill>
                  <a:schemeClr val="accent3">
                    <a:lumMod val="50000"/>
                  </a:schemeClr>
                </a:solidFill>
                <a:ea typeface="Calibri" panose="020F0502020204030204"/>
                <a:cs typeface="Calibri"/>
              </a:rPr>
              <a:t>Planning process</a:t>
            </a:r>
          </a:p>
          <a:p>
            <a:pPr>
              <a:spcBef>
                <a:spcPts val="0"/>
              </a:spcBef>
            </a:pPr>
            <a:r>
              <a:rPr lang="en-US" dirty="0">
                <a:solidFill>
                  <a:schemeClr val="accent3">
                    <a:lumMod val="50000"/>
                  </a:schemeClr>
                </a:solidFill>
                <a:ea typeface="Calibri" panose="020F0502020204030204"/>
                <a:cs typeface="Calibri"/>
              </a:rPr>
              <a:t>What we have heard? </a:t>
            </a:r>
          </a:p>
          <a:p>
            <a:pPr>
              <a:spcBef>
                <a:spcPts val="0"/>
              </a:spcBef>
            </a:pPr>
            <a:r>
              <a:rPr lang="en-US" sz="2600" dirty="0">
                <a:solidFill>
                  <a:schemeClr val="accent3">
                    <a:lumMod val="50000"/>
                  </a:schemeClr>
                </a:solidFill>
                <a:ea typeface="Calibri" panose="020F0502020204030204"/>
                <a:cs typeface="Calibri"/>
              </a:rPr>
              <a:t>Q&amp;A</a:t>
            </a:r>
          </a:p>
          <a:p>
            <a:pPr>
              <a:spcBef>
                <a:spcPts val="0"/>
              </a:spcBef>
            </a:pPr>
            <a:r>
              <a:rPr lang="en-US" sz="2600" dirty="0">
                <a:solidFill>
                  <a:schemeClr val="accent3">
                    <a:lumMod val="50000"/>
                  </a:schemeClr>
                </a:solidFill>
                <a:ea typeface="Calibri" panose="020F0502020204030204"/>
                <a:cs typeface="Calibri"/>
              </a:rPr>
              <a:t>Activities  </a:t>
            </a:r>
          </a:p>
          <a:p>
            <a:pPr marL="90803" indent="-90803"/>
            <a:endParaRPr lang="en-US" sz="2400" dirty="0">
              <a:solidFill>
                <a:srgbClr val="404040"/>
              </a:solidFill>
              <a:ea typeface="Calibri" panose="020F0502020204030204"/>
              <a:cs typeface="Calibri"/>
            </a:endParaRPr>
          </a:p>
        </p:txBody>
      </p:sp>
      <p:sp>
        <p:nvSpPr>
          <p:cNvPr id="6" name="Footer Placeholder 5">
            <a:extLst>
              <a:ext uri="{FF2B5EF4-FFF2-40B4-BE49-F238E27FC236}">
                <a16:creationId xmlns:a16="http://schemas.microsoft.com/office/drawing/2014/main" id="{BB94225C-837D-1381-05E3-31B86BCB09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701408-10D6-FF76-DE90-27A2E0CBF1D0}"/>
              </a:ext>
            </a:extLst>
          </p:cNvPr>
          <p:cNvSpPr>
            <a:spLocks noGrp="1"/>
          </p:cNvSpPr>
          <p:nvPr>
            <p:ph type="sldNum" sz="quarter" idx="12"/>
          </p:nvPr>
        </p:nvSpPr>
        <p:spPr/>
        <p:txBody>
          <a:bodyPr/>
          <a:lstStyle/>
          <a:p>
            <a:fld id="{629637A9-119A-49DA-BD12-AAC58B377D80}" type="slidenum">
              <a:rPr lang="en-US" smtClean="0"/>
              <a:t>2</a:t>
            </a:fld>
            <a:endParaRPr lang="en-US" dirty="0"/>
          </a:p>
        </p:txBody>
      </p:sp>
      <p:pic>
        <p:nvPicPr>
          <p:cNvPr id="8" name="Picture 7">
            <a:extLst>
              <a:ext uri="{FF2B5EF4-FFF2-40B4-BE49-F238E27FC236}">
                <a16:creationId xmlns:a16="http://schemas.microsoft.com/office/drawing/2014/main" id="{ACDBA730-F5FE-37B2-CF7A-19A020ADB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28" y="979335"/>
            <a:ext cx="5240912" cy="3754030"/>
          </a:xfrm>
          <a:prstGeom prst="ellipse">
            <a:avLst/>
          </a:prstGeom>
        </p:spPr>
      </p:pic>
    </p:spTree>
    <p:extLst>
      <p:ext uri="{BB962C8B-B14F-4D97-AF65-F5344CB8AC3E}">
        <p14:creationId xmlns:p14="http://schemas.microsoft.com/office/powerpoint/2010/main" val="424504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8FB8-E17A-8C5B-C2B6-6687052BA6E0}"/>
              </a:ext>
            </a:extLst>
          </p:cNvPr>
          <p:cNvSpPr>
            <a:spLocks noGrp="1"/>
          </p:cNvSpPr>
          <p:nvPr>
            <p:ph type="title"/>
          </p:nvPr>
        </p:nvSpPr>
        <p:spPr>
          <a:xfrm>
            <a:off x="425673" y="256933"/>
            <a:ext cx="11101931" cy="904049"/>
          </a:xfrm>
        </p:spPr>
        <p:txBody>
          <a:bodyPr anchor="b">
            <a:noAutofit/>
          </a:bodyPr>
          <a:lstStyle/>
          <a:p>
            <a:r>
              <a:rPr lang="en-US" b="1" dirty="0">
                <a:solidFill>
                  <a:schemeClr val="accent3">
                    <a:lumMod val="50000"/>
                  </a:schemeClr>
                </a:solidFill>
              </a:rPr>
              <a:t>Genesee/Finger Lakes Regional Planning Council</a:t>
            </a:r>
          </a:p>
        </p:txBody>
      </p:sp>
      <p:sp>
        <p:nvSpPr>
          <p:cNvPr id="4" name="Content Placeholder 3">
            <a:extLst>
              <a:ext uri="{FF2B5EF4-FFF2-40B4-BE49-F238E27FC236}">
                <a16:creationId xmlns:a16="http://schemas.microsoft.com/office/drawing/2014/main" id="{22A0C852-F1EF-B75D-3146-0D5070CE726F}"/>
              </a:ext>
            </a:extLst>
          </p:cNvPr>
          <p:cNvSpPr>
            <a:spLocks noGrp="1"/>
          </p:cNvSpPr>
          <p:nvPr>
            <p:ph idx="1"/>
          </p:nvPr>
        </p:nvSpPr>
        <p:spPr>
          <a:xfrm>
            <a:off x="425673" y="1909878"/>
            <a:ext cx="4818888" cy="4444927"/>
          </a:xfrm>
          <a:noFill/>
        </p:spPr>
        <p:txBody>
          <a:bodyPr anchor="t">
            <a:normAutofit/>
          </a:bodyPr>
          <a:lstStyle/>
          <a:p>
            <a:pPr>
              <a:buFont typeface="Arial"/>
              <a:buChar char="•"/>
            </a:pPr>
            <a:r>
              <a:rPr lang="en-US" sz="2400" dirty="0">
                <a:solidFill>
                  <a:schemeClr val="accent3">
                    <a:lumMod val="50000"/>
                  </a:schemeClr>
                </a:solidFill>
              </a:rPr>
              <a:t>Local planning council serving the nine-county Genesee- Finger Lakes region. </a:t>
            </a:r>
          </a:p>
          <a:p>
            <a:pPr>
              <a:buFont typeface="Arial"/>
              <a:buChar char="•"/>
            </a:pPr>
            <a:r>
              <a:rPr lang="en-US" sz="2400" dirty="0">
                <a:solidFill>
                  <a:schemeClr val="accent3">
                    <a:lumMod val="50000"/>
                  </a:schemeClr>
                </a:solidFill>
              </a:rPr>
              <a:t>We work with municipalities throughout the region providing planning and local government technical assistance.  </a:t>
            </a:r>
          </a:p>
          <a:p>
            <a:pPr rtl="0" fontAlgn="base">
              <a:buFont typeface="Arial" panose="020B0604020202020204" pitchFamily="34" charset="0"/>
              <a:buChar char="•"/>
            </a:pPr>
            <a:r>
              <a:rPr lang="en-US" sz="2400" dirty="0">
                <a:solidFill>
                  <a:schemeClr val="accent3">
                    <a:lumMod val="50000"/>
                  </a:schemeClr>
                </a:solidFill>
              </a:rPr>
              <a:t>The Town of Carlton has contracted with us to provide technical assistance in updating the comprehensive plan.​</a:t>
            </a:r>
          </a:p>
          <a:p>
            <a:endParaRPr lang="en-US" sz="1700" dirty="0">
              <a:solidFill>
                <a:schemeClr val="accent5">
                  <a:lumMod val="50000"/>
                </a:schemeClr>
              </a:solidFill>
            </a:endParaRPr>
          </a:p>
        </p:txBody>
      </p:sp>
      <p:sp>
        <p:nvSpPr>
          <p:cNvPr id="5" name="Footer Placeholder 4">
            <a:extLst>
              <a:ext uri="{FF2B5EF4-FFF2-40B4-BE49-F238E27FC236}">
                <a16:creationId xmlns:a16="http://schemas.microsoft.com/office/drawing/2014/main" id="{7D35FA35-D517-C1B3-EFE9-196CBB6B46C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1A9A5F2-7593-CCAC-059A-973F3077F6CB}"/>
              </a:ext>
            </a:extLst>
          </p:cNvPr>
          <p:cNvSpPr>
            <a:spLocks noGrp="1"/>
          </p:cNvSpPr>
          <p:nvPr>
            <p:ph type="sldNum" sz="quarter" idx="12"/>
          </p:nvPr>
        </p:nvSpPr>
        <p:spPr/>
        <p:txBody>
          <a:bodyPr/>
          <a:lstStyle/>
          <a:p>
            <a:fld id="{629637A9-119A-49DA-BD12-AAC58B377D80}" type="slidenum">
              <a:rPr lang="en-US" smtClean="0"/>
              <a:t>3</a:t>
            </a:fld>
            <a:endParaRPr lang="en-US" dirty="0"/>
          </a:p>
        </p:txBody>
      </p:sp>
      <p:pic>
        <p:nvPicPr>
          <p:cNvPr id="7" name="Picture 6">
            <a:extLst>
              <a:ext uri="{FF2B5EF4-FFF2-40B4-BE49-F238E27FC236}">
                <a16:creationId xmlns:a16="http://schemas.microsoft.com/office/drawing/2014/main" id="{0ADF24C9-6681-B258-9D8A-8C1C95FADE24}"/>
              </a:ext>
            </a:extLst>
          </p:cNvPr>
          <p:cNvPicPr>
            <a:picLocks noChangeAspect="1"/>
          </p:cNvPicPr>
          <p:nvPr/>
        </p:nvPicPr>
        <p:blipFill rotWithShape="1">
          <a:blip r:embed="rId3"/>
          <a:srcRect t="955"/>
          <a:stretch/>
        </p:blipFill>
        <p:spPr>
          <a:xfrm>
            <a:off x="5087425" y="1397287"/>
            <a:ext cx="7023923" cy="4574124"/>
          </a:xfrm>
          <a:prstGeom prst="rect">
            <a:avLst/>
          </a:prstGeom>
        </p:spPr>
      </p:pic>
      <p:pic>
        <p:nvPicPr>
          <p:cNvPr id="9" name="Graphic 8" descr="Star with solid fill">
            <a:extLst>
              <a:ext uri="{FF2B5EF4-FFF2-40B4-BE49-F238E27FC236}">
                <a16:creationId xmlns:a16="http://schemas.microsoft.com/office/drawing/2014/main" id="{91100923-1CBB-79B3-455A-1E956EA1E79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096000" y="1336659"/>
            <a:ext cx="418527" cy="418527"/>
          </a:xfrm>
          <a:prstGeom prst="rect">
            <a:avLst/>
          </a:prstGeom>
        </p:spPr>
      </p:pic>
    </p:spTree>
    <p:extLst>
      <p:ext uri="{BB962C8B-B14F-4D97-AF65-F5344CB8AC3E}">
        <p14:creationId xmlns:p14="http://schemas.microsoft.com/office/powerpoint/2010/main" val="1159414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Slide Number Placeholder 31">
            <a:extLst>
              <a:ext uri="{FF2B5EF4-FFF2-40B4-BE49-F238E27FC236}">
                <a16:creationId xmlns:a16="http://schemas.microsoft.com/office/drawing/2014/main" id="{2E90B8DD-A1BD-3786-1F89-64E13044A944}"/>
              </a:ext>
            </a:extLst>
          </p:cNvPr>
          <p:cNvSpPr>
            <a:spLocks noGrp="1"/>
          </p:cNvSpPr>
          <p:nvPr>
            <p:ph type="sldNum" sz="quarter" idx="12"/>
          </p:nvPr>
        </p:nvSpPr>
        <p:spPr/>
        <p:txBody>
          <a:bodyPr/>
          <a:lstStyle/>
          <a:p>
            <a:fld id="{CC057153-B650-4DEB-B370-79DDCFDCE934}" type="slidenum">
              <a:rPr lang="en-US" smtClean="0"/>
              <a:t>4</a:t>
            </a:fld>
            <a:endParaRPr lang="en-US"/>
          </a:p>
        </p:txBody>
      </p:sp>
      <p:sp>
        <p:nvSpPr>
          <p:cNvPr id="3" name="Footer Placeholder 2">
            <a:extLst>
              <a:ext uri="{FF2B5EF4-FFF2-40B4-BE49-F238E27FC236}">
                <a16:creationId xmlns:a16="http://schemas.microsoft.com/office/drawing/2014/main" id="{0710A814-07C1-2CFE-77AD-AA9A82C2D8C5}"/>
              </a:ext>
            </a:extLst>
          </p:cNvPr>
          <p:cNvSpPr>
            <a:spLocks noGrp="1"/>
          </p:cNvSpPr>
          <p:nvPr>
            <p:ph type="ftr" sz="quarter" idx="11"/>
          </p:nvPr>
        </p:nvSpPr>
        <p:spPr/>
        <p:txBody>
          <a:bodyPr/>
          <a:lstStyle/>
          <a:p>
            <a:endParaRPr lang="en-US" dirty="0"/>
          </a:p>
        </p:txBody>
      </p:sp>
      <p:sp>
        <p:nvSpPr>
          <p:cNvPr id="20" name="Title 1">
            <a:extLst>
              <a:ext uri="{FF2B5EF4-FFF2-40B4-BE49-F238E27FC236}">
                <a16:creationId xmlns:a16="http://schemas.microsoft.com/office/drawing/2014/main" id="{60040D20-A248-DEB0-31FD-B8FFE2282BEA}"/>
              </a:ext>
            </a:extLst>
          </p:cNvPr>
          <p:cNvSpPr>
            <a:spLocks noGrp="1"/>
          </p:cNvSpPr>
          <p:nvPr>
            <p:ph type="title"/>
          </p:nvPr>
        </p:nvSpPr>
        <p:spPr>
          <a:xfrm>
            <a:off x="743932" y="136523"/>
            <a:ext cx="10515600" cy="1040549"/>
          </a:xfrm>
        </p:spPr>
        <p:txBody>
          <a:bodyPr anchor="b">
            <a:noAutofit/>
          </a:bodyPr>
          <a:lstStyle/>
          <a:p>
            <a:r>
              <a:rPr lang="en-US" b="1" dirty="0">
                <a:solidFill>
                  <a:schemeClr val="accent3">
                    <a:lumMod val="50000"/>
                  </a:schemeClr>
                </a:solidFill>
              </a:rPr>
              <a:t>What is a Comprehensive Plan?</a:t>
            </a:r>
          </a:p>
        </p:txBody>
      </p:sp>
      <p:sp>
        <p:nvSpPr>
          <p:cNvPr id="21" name="Rectangle: Rounded Corners 20">
            <a:extLst>
              <a:ext uri="{FF2B5EF4-FFF2-40B4-BE49-F238E27FC236}">
                <a16:creationId xmlns:a16="http://schemas.microsoft.com/office/drawing/2014/main" id="{510EE97D-F84B-68B0-23C2-E5F37B0DFE2C}"/>
              </a:ext>
            </a:extLst>
          </p:cNvPr>
          <p:cNvSpPr/>
          <p:nvPr/>
        </p:nvSpPr>
        <p:spPr>
          <a:xfrm>
            <a:off x="668981" y="3162301"/>
            <a:ext cx="1891097" cy="1315971"/>
          </a:xfrm>
          <a:prstGeom prst="roundRect">
            <a:avLst/>
          </a:prstGeom>
          <a:solidFill>
            <a:schemeClr val="accent4">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r>
              <a:rPr lang="en-US" sz="1600" b="1" dirty="0">
                <a:solidFill>
                  <a:schemeClr val="bg1"/>
                </a:solidFill>
              </a:rPr>
              <a:t>Establishes goals, future needs and strategies </a:t>
            </a:r>
          </a:p>
        </p:txBody>
      </p:sp>
      <p:sp>
        <p:nvSpPr>
          <p:cNvPr id="23" name="Rectangle: Rounded Corners 22">
            <a:extLst>
              <a:ext uri="{FF2B5EF4-FFF2-40B4-BE49-F238E27FC236}">
                <a16:creationId xmlns:a16="http://schemas.microsoft.com/office/drawing/2014/main" id="{0D4B09A5-A0D4-9B46-90C2-B7CDFAF577EC}"/>
              </a:ext>
            </a:extLst>
          </p:cNvPr>
          <p:cNvSpPr/>
          <p:nvPr/>
        </p:nvSpPr>
        <p:spPr>
          <a:xfrm>
            <a:off x="2981653" y="3162301"/>
            <a:ext cx="1891097" cy="1315971"/>
          </a:xfrm>
          <a:prstGeom prst="roundRect">
            <a:avLst/>
          </a:prstGeom>
          <a:solidFill>
            <a:schemeClr val="accent4">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r>
              <a:rPr lang="en-US" sz="1600" b="1" dirty="0">
                <a:solidFill>
                  <a:schemeClr val="bg1"/>
                </a:solidFill>
              </a:rPr>
              <a:t>Supports a high quality of life</a:t>
            </a:r>
          </a:p>
        </p:txBody>
      </p:sp>
      <p:sp>
        <p:nvSpPr>
          <p:cNvPr id="26" name="Rectangle: Rounded Corners 25">
            <a:extLst>
              <a:ext uri="{FF2B5EF4-FFF2-40B4-BE49-F238E27FC236}">
                <a16:creationId xmlns:a16="http://schemas.microsoft.com/office/drawing/2014/main" id="{9C1EF605-5B42-AA0F-985A-C747785D4FE7}"/>
              </a:ext>
            </a:extLst>
          </p:cNvPr>
          <p:cNvSpPr/>
          <p:nvPr/>
        </p:nvSpPr>
        <p:spPr>
          <a:xfrm>
            <a:off x="5244084" y="3162301"/>
            <a:ext cx="1891097" cy="1315971"/>
          </a:xfrm>
          <a:prstGeom prst="roundRect">
            <a:avLst/>
          </a:prstGeom>
          <a:solidFill>
            <a:schemeClr val="accent4">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r>
              <a:rPr lang="en-US" sz="1600" b="1" dirty="0">
                <a:solidFill>
                  <a:schemeClr val="bg1"/>
                </a:solidFill>
              </a:rPr>
              <a:t>Gives residents a voice in decisions</a:t>
            </a:r>
          </a:p>
        </p:txBody>
      </p:sp>
      <p:sp>
        <p:nvSpPr>
          <p:cNvPr id="28" name="Rectangle: Rounded Corners 27">
            <a:extLst>
              <a:ext uri="{FF2B5EF4-FFF2-40B4-BE49-F238E27FC236}">
                <a16:creationId xmlns:a16="http://schemas.microsoft.com/office/drawing/2014/main" id="{18637288-CC15-29D8-C7DA-34027B24F66A}"/>
              </a:ext>
            </a:extLst>
          </p:cNvPr>
          <p:cNvSpPr/>
          <p:nvPr/>
        </p:nvSpPr>
        <p:spPr>
          <a:xfrm>
            <a:off x="7456272" y="3162301"/>
            <a:ext cx="1891097" cy="1315971"/>
          </a:xfrm>
          <a:prstGeom prst="roundRect">
            <a:avLst/>
          </a:prstGeom>
          <a:solidFill>
            <a:schemeClr val="accent4">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r>
              <a:rPr lang="en-US" sz="1600" b="1" dirty="0">
                <a:solidFill>
                  <a:schemeClr val="bg1"/>
                </a:solidFill>
              </a:rPr>
              <a:t>Balances growth, services, &amp; environmental protection</a:t>
            </a:r>
          </a:p>
        </p:txBody>
      </p:sp>
      <p:sp>
        <p:nvSpPr>
          <p:cNvPr id="30" name="Rectangle: Rounded Corners 29">
            <a:extLst>
              <a:ext uri="{FF2B5EF4-FFF2-40B4-BE49-F238E27FC236}">
                <a16:creationId xmlns:a16="http://schemas.microsoft.com/office/drawing/2014/main" id="{80EF602B-38A8-0BF6-4B37-22B799A03FF6}"/>
              </a:ext>
            </a:extLst>
          </p:cNvPr>
          <p:cNvSpPr/>
          <p:nvPr/>
        </p:nvSpPr>
        <p:spPr>
          <a:xfrm>
            <a:off x="9718701" y="3162300"/>
            <a:ext cx="1891097" cy="1315971"/>
          </a:xfrm>
          <a:prstGeom prst="roundRect">
            <a:avLst/>
          </a:prstGeom>
          <a:solidFill>
            <a:schemeClr val="accent4">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r>
              <a:rPr lang="en-US" sz="1600" b="1" dirty="0">
                <a:solidFill>
                  <a:schemeClr val="bg1"/>
                </a:solidFill>
              </a:rPr>
              <a:t>Prepares for change, challenges, &amp; opportunities</a:t>
            </a:r>
          </a:p>
        </p:txBody>
      </p:sp>
      <p:sp>
        <p:nvSpPr>
          <p:cNvPr id="33" name="Content Placeholder 3">
            <a:extLst>
              <a:ext uri="{FF2B5EF4-FFF2-40B4-BE49-F238E27FC236}">
                <a16:creationId xmlns:a16="http://schemas.microsoft.com/office/drawing/2014/main" id="{D07A71E1-528A-82C1-F672-48A5834050FE}"/>
              </a:ext>
            </a:extLst>
          </p:cNvPr>
          <p:cNvSpPr>
            <a:spLocks noGrp="1"/>
          </p:cNvSpPr>
          <p:nvPr>
            <p:ph idx="1"/>
          </p:nvPr>
        </p:nvSpPr>
        <p:spPr>
          <a:xfrm>
            <a:off x="448835" y="1701539"/>
            <a:ext cx="11160963" cy="1127040"/>
          </a:xfrm>
          <a:noFill/>
        </p:spPr>
        <p:txBody>
          <a:bodyPr anchor="t">
            <a:normAutofit/>
          </a:bodyPr>
          <a:lstStyle/>
          <a:p>
            <a:pPr marL="0" indent="0" algn="ctr">
              <a:buNone/>
            </a:pPr>
            <a:r>
              <a:rPr lang="en-US" sz="2400" dirty="0">
                <a:solidFill>
                  <a:schemeClr val="accent3">
                    <a:lumMod val="50000"/>
                  </a:schemeClr>
                </a:solidFill>
              </a:rPr>
              <a:t>Long-range policy document designed to guide the future physical, economic, and social development of Carlton. This will act as the Town’s "blueprint” by establishing a shared 20- to 30-year vision and identifying the goals needed to get there. </a:t>
            </a:r>
            <a:endParaRPr lang="en-US" sz="1700" dirty="0">
              <a:solidFill>
                <a:schemeClr val="accent3">
                  <a:lumMod val="50000"/>
                </a:schemeClr>
              </a:solidFill>
            </a:endParaRPr>
          </a:p>
        </p:txBody>
      </p:sp>
    </p:spTree>
    <p:extLst>
      <p:ext uri="{BB962C8B-B14F-4D97-AF65-F5344CB8AC3E}">
        <p14:creationId xmlns:p14="http://schemas.microsoft.com/office/powerpoint/2010/main" val="2224107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42AC24-BE0B-DB95-8E19-8133AD767E70}"/>
            </a:ext>
          </a:extLst>
        </p:cNvPr>
        <p:cNvGrpSpPr/>
        <p:nvPr/>
      </p:nvGrpSpPr>
      <p:grpSpPr>
        <a:xfrm>
          <a:off x="0" y="0"/>
          <a:ext cx="0" cy="0"/>
          <a:chOff x="0" y="0"/>
          <a:chExt cx="0" cy="0"/>
        </a:xfrm>
      </p:grpSpPr>
      <p:sp>
        <p:nvSpPr>
          <p:cNvPr id="32" name="Slide Number Placeholder 31">
            <a:extLst>
              <a:ext uri="{FF2B5EF4-FFF2-40B4-BE49-F238E27FC236}">
                <a16:creationId xmlns:a16="http://schemas.microsoft.com/office/drawing/2014/main" id="{B047D468-2A2F-D09F-663E-63E9EDBD0089}"/>
              </a:ext>
            </a:extLst>
          </p:cNvPr>
          <p:cNvSpPr>
            <a:spLocks noGrp="1"/>
          </p:cNvSpPr>
          <p:nvPr>
            <p:ph type="sldNum" sz="quarter" idx="12"/>
          </p:nvPr>
        </p:nvSpPr>
        <p:spPr/>
        <p:txBody>
          <a:bodyPr/>
          <a:lstStyle/>
          <a:p>
            <a:fld id="{CC057153-B650-4DEB-B370-79DDCFDCE934}" type="slidenum">
              <a:rPr lang="en-US" smtClean="0"/>
              <a:t>5</a:t>
            </a:fld>
            <a:endParaRPr lang="en-US"/>
          </a:p>
        </p:txBody>
      </p:sp>
      <p:sp>
        <p:nvSpPr>
          <p:cNvPr id="20" name="Title 1">
            <a:extLst>
              <a:ext uri="{FF2B5EF4-FFF2-40B4-BE49-F238E27FC236}">
                <a16:creationId xmlns:a16="http://schemas.microsoft.com/office/drawing/2014/main" id="{88053A26-BE12-A565-98A6-905C0C336394}"/>
              </a:ext>
            </a:extLst>
          </p:cNvPr>
          <p:cNvSpPr>
            <a:spLocks noGrp="1"/>
          </p:cNvSpPr>
          <p:nvPr>
            <p:ph type="title"/>
          </p:nvPr>
        </p:nvSpPr>
        <p:spPr>
          <a:xfrm>
            <a:off x="389561" y="354663"/>
            <a:ext cx="5706439" cy="1040549"/>
          </a:xfrm>
        </p:spPr>
        <p:txBody>
          <a:bodyPr anchor="b">
            <a:noAutofit/>
          </a:bodyPr>
          <a:lstStyle/>
          <a:p>
            <a:r>
              <a:rPr lang="en-US" b="1" dirty="0">
                <a:solidFill>
                  <a:schemeClr val="accent5">
                    <a:lumMod val="50000"/>
                  </a:schemeClr>
                </a:solidFill>
              </a:rPr>
              <a:t>Key Elements</a:t>
            </a:r>
          </a:p>
        </p:txBody>
      </p:sp>
      <p:pic>
        <p:nvPicPr>
          <p:cNvPr id="7" name="Picture 6">
            <a:extLst>
              <a:ext uri="{FF2B5EF4-FFF2-40B4-BE49-F238E27FC236}">
                <a16:creationId xmlns:a16="http://schemas.microsoft.com/office/drawing/2014/main" id="{56D69AB5-5F56-A6D8-2F3C-075D22F60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2828" y="136523"/>
            <a:ext cx="6826624" cy="6621825"/>
          </a:xfrm>
          <a:prstGeom prst="rect">
            <a:avLst/>
          </a:prstGeom>
        </p:spPr>
      </p:pic>
      <p:sp>
        <p:nvSpPr>
          <p:cNvPr id="12" name="Rectangle 11">
            <a:extLst>
              <a:ext uri="{FF2B5EF4-FFF2-40B4-BE49-F238E27FC236}">
                <a16:creationId xmlns:a16="http://schemas.microsoft.com/office/drawing/2014/main" id="{0435C1A2-D06C-B0D1-3C69-828728FE1C9B}"/>
              </a:ext>
            </a:extLst>
          </p:cNvPr>
          <p:cNvSpPr/>
          <p:nvPr/>
        </p:nvSpPr>
        <p:spPr>
          <a:xfrm>
            <a:off x="9839452" y="1245576"/>
            <a:ext cx="714554" cy="6554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AED9A03-DFCD-2ABA-60EC-5859CBDE1D65}"/>
              </a:ext>
            </a:extLst>
          </p:cNvPr>
          <p:cNvSpPr/>
          <p:nvPr/>
        </p:nvSpPr>
        <p:spPr>
          <a:xfrm>
            <a:off x="3055248" y="3355828"/>
            <a:ext cx="1454499" cy="519953"/>
          </a:xfrm>
          <a:prstGeom prst="ellipse">
            <a:avLst/>
          </a:prstGeom>
          <a:noFill/>
          <a:ln w="28575">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922D36A-09E0-4481-411F-A127D51D4330}"/>
              </a:ext>
            </a:extLst>
          </p:cNvPr>
          <p:cNvSpPr/>
          <p:nvPr/>
        </p:nvSpPr>
        <p:spPr>
          <a:xfrm>
            <a:off x="4509747" y="6069563"/>
            <a:ext cx="1454499" cy="688785"/>
          </a:xfrm>
          <a:prstGeom prst="ellipse">
            <a:avLst/>
          </a:prstGeom>
          <a:noFill/>
          <a:ln w="28575">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CD84399-1688-7675-C766-41ACB7687358}"/>
              </a:ext>
            </a:extLst>
          </p:cNvPr>
          <p:cNvSpPr/>
          <p:nvPr/>
        </p:nvSpPr>
        <p:spPr>
          <a:xfrm>
            <a:off x="5530615" y="99652"/>
            <a:ext cx="1454499" cy="647244"/>
          </a:xfrm>
          <a:prstGeom prst="ellipse">
            <a:avLst/>
          </a:prstGeom>
          <a:noFill/>
          <a:ln w="28575">
            <a:solidFill>
              <a:srgbClr val="3783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0508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FFD41-19C6-795C-159A-F04D93674489}"/>
              </a:ext>
            </a:extLst>
          </p:cNvPr>
          <p:cNvSpPr>
            <a:spLocks noGrp="1"/>
          </p:cNvSpPr>
          <p:nvPr>
            <p:ph type="title"/>
          </p:nvPr>
        </p:nvSpPr>
        <p:spPr>
          <a:xfrm>
            <a:off x="339603" y="302301"/>
            <a:ext cx="10772775" cy="702923"/>
          </a:xfrm>
        </p:spPr>
        <p:txBody>
          <a:bodyPr/>
          <a:lstStyle/>
          <a:p>
            <a:r>
              <a:rPr lang="en-US" b="1" dirty="0">
                <a:solidFill>
                  <a:schemeClr val="accent5">
                    <a:lumMod val="50000"/>
                  </a:schemeClr>
                </a:solidFill>
              </a:rPr>
              <a:t>Planning Approach </a:t>
            </a:r>
          </a:p>
        </p:txBody>
      </p:sp>
      <p:sp>
        <p:nvSpPr>
          <p:cNvPr id="4" name="Slide Number Placeholder 3">
            <a:extLst>
              <a:ext uri="{FF2B5EF4-FFF2-40B4-BE49-F238E27FC236}">
                <a16:creationId xmlns:a16="http://schemas.microsoft.com/office/drawing/2014/main" id="{C7678263-3DEE-5552-D35F-4818A620672A}"/>
              </a:ext>
            </a:extLst>
          </p:cNvPr>
          <p:cNvSpPr>
            <a:spLocks noGrp="1"/>
          </p:cNvSpPr>
          <p:nvPr>
            <p:ph type="sldNum" sz="quarter" idx="12"/>
          </p:nvPr>
        </p:nvSpPr>
        <p:spPr/>
        <p:txBody>
          <a:bodyPr/>
          <a:lstStyle/>
          <a:p>
            <a:fld id="{CC057153-B650-4DEB-B370-79DDCFDCE934}" type="slidenum">
              <a:rPr lang="en-US" smtClean="0"/>
              <a:t>6</a:t>
            </a:fld>
            <a:endParaRPr lang="en-US"/>
          </a:p>
        </p:txBody>
      </p:sp>
      <p:sp>
        <p:nvSpPr>
          <p:cNvPr id="6" name="Footer Placeholder 5">
            <a:extLst>
              <a:ext uri="{FF2B5EF4-FFF2-40B4-BE49-F238E27FC236}">
                <a16:creationId xmlns:a16="http://schemas.microsoft.com/office/drawing/2014/main" id="{18200175-C142-26D8-6294-6B569D2D22CC}"/>
              </a:ext>
            </a:extLst>
          </p:cNvPr>
          <p:cNvSpPr>
            <a:spLocks noGrp="1"/>
          </p:cNvSpPr>
          <p:nvPr>
            <p:ph type="ftr" sz="quarter" idx="11"/>
          </p:nvPr>
        </p:nvSpPr>
        <p:spPr/>
        <p:txBody>
          <a:bodyPr/>
          <a:lstStyle/>
          <a:p>
            <a:endParaRPr lang="en-US" dirty="0"/>
          </a:p>
        </p:txBody>
      </p:sp>
      <p:grpSp>
        <p:nvGrpSpPr>
          <p:cNvPr id="64" name="Group 63">
            <a:extLst>
              <a:ext uri="{FF2B5EF4-FFF2-40B4-BE49-F238E27FC236}">
                <a16:creationId xmlns:a16="http://schemas.microsoft.com/office/drawing/2014/main" id="{FE0D1D16-F206-178B-25B4-A99F3E5D65F3}"/>
              </a:ext>
            </a:extLst>
          </p:cNvPr>
          <p:cNvGrpSpPr/>
          <p:nvPr/>
        </p:nvGrpSpPr>
        <p:grpSpPr>
          <a:xfrm>
            <a:off x="456390" y="1196647"/>
            <a:ext cx="11555859" cy="4709111"/>
            <a:chOff x="456390" y="1196647"/>
            <a:chExt cx="11555859" cy="4709111"/>
          </a:xfrm>
        </p:grpSpPr>
        <p:sp>
          <p:nvSpPr>
            <p:cNvPr id="10" name="Freeform: Shape 9">
              <a:extLst>
                <a:ext uri="{FF2B5EF4-FFF2-40B4-BE49-F238E27FC236}">
                  <a16:creationId xmlns:a16="http://schemas.microsoft.com/office/drawing/2014/main" id="{94FF5C05-C350-46D4-A799-6A9CAFB18406}"/>
                </a:ext>
              </a:extLst>
            </p:cNvPr>
            <p:cNvSpPr/>
            <p:nvPr/>
          </p:nvSpPr>
          <p:spPr>
            <a:xfrm>
              <a:off x="2997647" y="1197980"/>
              <a:ext cx="2192055" cy="4703779"/>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p:spPr>
          <p:style>
            <a:lnRef idx="3">
              <a:schemeClr val="lt1">
                <a:hueOff val="0"/>
                <a:satOff val="0"/>
                <a:lumOff val="0"/>
                <a:alphaOff val="0"/>
              </a:schemeClr>
            </a:lnRef>
            <a:fillRef idx="1">
              <a:schemeClr val="accent5">
                <a:shade val="50000"/>
                <a:hueOff val="101512"/>
                <a:satOff val="120"/>
                <a:lumOff val="16464"/>
                <a:alphaOff val="0"/>
              </a:schemeClr>
            </a:fillRef>
            <a:effectRef idx="1">
              <a:schemeClr val="accent5">
                <a:shade val="50000"/>
                <a:hueOff val="101512"/>
                <a:satOff val="120"/>
                <a:lumOff val="16464"/>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r>
                <a:rPr lang="en-US" sz="1900" b="1" dirty="0"/>
                <a:t>Listening </a:t>
              </a:r>
            </a:p>
            <a:p>
              <a:pPr marL="114297" lvl="1" indent="-114297" defTabSz="666734">
                <a:lnSpc>
                  <a:spcPct val="90000"/>
                </a:lnSpc>
                <a:spcBef>
                  <a:spcPct val="0"/>
                </a:spcBef>
                <a:spcAft>
                  <a:spcPct val="15000"/>
                </a:spcAft>
                <a:buChar char="•"/>
              </a:pPr>
              <a:r>
                <a:rPr lang="en-US" sz="1500" dirty="0"/>
                <a:t>Engagement Plan </a:t>
              </a:r>
            </a:p>
            <a:p>
              <a:pPr marL="114297" lvl="1" indent="-114297" defTabSz="666734">
                <a:lnSpc>
                  <a:spcPct val="90000"/>
                </a:lnSpc>
                <a:spcBef>
                  <a:spcPct val="0"/>
                </a:spcBef>
                <a:spcAft>
                  <a:spcPct val="15000"/>
                </a:spcAft>
                <a:buChar char="•"/>
              </a:pPr>
              <a:r>
                <a:rPr lang="en-US" sz="1500" dirty="0"/>
                <a:t>Community Survey </a:t>
              </a:r>
            </a:p>
          </p:txBody>
        </p:sp>
        <p:sp>
          <p:nvSpPr>
            <p:cNvPr id="12" name="Freeform: Shape 11">
              <a:extLst>
                <a:ext uri="{FF2B5EF4-FFF2-40B4-BE49-F238E27FC236}">
                  <a16:creationId xmlns:a16="http://schemas.microsoft.com/office/drawing/2014/main" id="{22127521-F2C5-EA39-82F3-B8DDE4989D15}"/>
                </a:ext>
              </a:extLst>
            </p:cNvPr>
            <p:cNvSpPr/>
            <p:nvPr/>
          </p:nvSpPr>
          <p:spPr>
            <a:xfrm>
              <a:off x="5271829" y="1201979"/>
              <a:ext cx="2192055" cy="4703779"/>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p:spPr>
          <p:style>
            <a:lnRef idx="3">
              <a:schemeClr val="lt1">
                <a:hueOff val="0"/>
                <a:satOff val="0"/>
                <a:lumOff val="0"/>
                <a:alphaOff val="0"/>
              </a:schemeClr>
            </a:lnRef>
            <a:fillRef idx="1">
              <a:schemeClr val="accent5">
                <a:shade val="50000"/>
                <a:hueOff val="203024"/>
                <a:satOff val="241"/>
                <a:lumOff val="32927"/>
                <a:alphaOff val="0"/>
              </a:schemeClr>
            </a:fillRef>
            <a:effectRef idx="1">
              <a:schemeClr val="accent5">
                <a:shade val="50000"/>
                <a:hueOff val="203024"/>
                <a:satOff val="241"/>
                <a:lumOff val="32927"/>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r>
                <a:rPr lang="en-US" sz="1900" b="1" dirty="0"/>
                <a:t>Visioning</a:t>
              </a:r>
            </a:p>
            <a:p>
              <a:pPr marL="114297" lvl="1" indent="-114297" defTabSz="666734">
                <a:lnSpc>
                  <a:spcPct val="90000"/>
                </a:lnSpc>
                <a:spcBef>
                  <a:spcPct val="0"/>
                </a:spcBef>
                <a:spcAft>
                  <a:spcPct val="15000"/>
                </a:spcAft>
                <a:buChar char="•"/>
              </a:pPr>
              <a:r>
                <a:rPr lang="en-US" sz="1500" dirty="0"/>
                <a:t>Community Workshop</a:t>
              </a:r>
            </a:p>
            <a:p>
              <a:pPr marL="114297" lvl="1" indent="-114297" defTabSz="666734">
                <a:lnSpc>
                  <a:spcPct val="90000"/>
                </a:lnSpc>
                <a:spcBef>
                  <a:spcPct val="0"/>
                </a:spcBef>
                <a:spcAft>
                  <a:spcPct val="15000"/>
                </a:spcAft>
                <a:buChar char="•"/>
              </a:pPr>
              <a:r>
                <a:rPr lang="en-US" sz="1500" dirty="0"/>
                <a:t>Goal identification</a:t>
              </a:r>
            </a:p>
          </p:txBody>
        </p:sp>
        <p:sp>
          <p:nvSpPr>
            <p:cNvPr id="15" name="Freeform: Shape 14">
              <a:extLst>
                <a:ext uri="{FF2B5EF4-FFF2-40B4-BE49-F238E27FC236}">
                  <a16:creationId xmlns:a16="http://schemas.microsoft.com/office/drawing/2014/main" id="{D679C43E-D846-9B4E-B653-00A4DC7C3076}"/>
                </a:ext>
              </a:extLst>
            </p:cNvPr>
            <p:cNvSpPr/>
            <p:nvPr/>
          </p:nvSpPr>
          <p:spPr>
            <a:xfrm>
              <a:off x="7546011" y="1199313"/>
              <a:ext cx="2192055" cy="4703779"/>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p:spPr>
          <p:style>
            <a:lnRef idx="3">
              <a:schemeClr val="lt1">
                <a:hueOff val="0"/>
                <a:satOff val="0"/>
                <a:lumOff val="0"/>
                <a:alphaOff val="0"/>
              </a:schemeClr>
            </a:lnRef>
            <a:fillRef idx="1">
              <a:schemeClr val="accent5">
                <a:shade val="50000"/>
                <a:hueOff val="203024"/>
                <a:satOff val="241"/>
                <a:lumOff val="32927"/>
                <a:alphaOff val="0"/>
              </a:schemeClr>
            </a:fillRef>
            <a:effectRef idx="1">
              <a:schemeClr val="accent5">
                <a:shade val="50000"/>
                <a:hueOff val="203024"/>
                <a:satOff val="241"/>
                <a:lumOff val="32927"/>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r>
                <a:rPr lang="en-US" sz="1900" b="1" dirty="0"/>
                <a:t>Action </a:t>
              </a:r>
            </a:p>
            <a:p>
              <a:pPr marL="114297" lvl="1" indent="-114297" defTabSz="666734">
                <a:lnSpc>
                  <a:spcPct val="90000"/>
                </a:lnSpc>
                <a:spcBef>
                  <a:spcPct val="0"/>
                </a:spcBef>
                <a:spcAft>
                  <a:spcPct val="15000"/>
                </a:spcAft>
                <a:buChar char="•"/>
              </a:pPr>
              <a:r>
                <a:rPr lang="en-US" sz="1500" dirty="0"/>
                <a:t>Develop strategies &amp; actions</a:t>
              </a:r>
            </a:p>
            <a:p>
              <a:pPr marL="114297" lvl="1" indent="-114297" defTabSz="666734">
                <a:lnSpc>
                  <a:spcPct val="90000"/>
                </a:lnSpc>
                <a:spcBef>
                  <a:spcPct val="0"/>
                </a:spcBef>
                <a:spcAft>
                  <a:spcPct val="15000"/>
                </a:spcAft>
                <a:buChar char="•"/>
              </a:pPr>
              <a:r>
                <a:rPr lang="en-US" sz="1500" dirty="0"/>
                <a:t>Implementation Plan</a:t>
              </a:r>
            </a:p>
          </p:txBody>
        </p:sp>
        <p:sp>
          <p:nvSpPr>
            <p:cNvPr id="23" name="Freeform: Shape 22">
              <a:extLst>
                <a:ext uri="{FF2B5EF4-FFF2-40B4-BE49-F238E27FC236}">
                  <a16:creationId xmlns:a16="http://schemas.microsoft.com/office/drawing/2014/main" id="{F6989731-1CCD-1042-DC7E-EED5662A5F4B}"/>
                </a:ext>
              </a:extLst>
            </p:cNvPr>
            <p:cNvSpPr/>
            <p:nvPr/>
          </p:nvSpPr>
          <p:spPr>
            <a:xfrm>
              <a:off x="9820194" y="1200646"/>
              <a:ext cx="2192055" cy="4703779"/>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p:spPr>
          <p:style>
            <a:lnRef idx="3">
              <a:schemeClr val="lt1">
                <a:hueOff val="0"/>
                <a:satOff val="0"/>
                <a:lumOff val="0"/>
                <a:alphaOff val="0"/>
              </a:schemeClr>
            </a:lnRef>
            <a:fillRef idx="1">
              <a:schemeClr val="accent5">
                <a:shade val="50000"/>
                <a:hueOff val="101512"/>
                <a:satOff val="120"/>
                <a:lumOff val="16464"/>
                <a:alphaOff val="0"/>
              </a:schemeClr>
            </a:fillRef>
            <a:effectRef idx="1">
              <a:schemeClr val="accent5">
                <a:shade val="50000"/>
                <a:hueOff val="101512"/>
                <a:satOff val="120"/>
                <a:lumOff val="16464"/>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r>
                <a:rPr lang="en-US" sz="1900" b="1" dirty="0"/>
                <a:t>Adoption </a:t>
              </a:r>
            </a:p>
            <a:p>
              <a:pPr marL="114297" lvl="1" indent="-114297" defTabSz="666734">
                <a:lnSpc>
                  <a:spcPct val="90000"/>
                </a:lnSpc>
                <a:spcBef>
                  <a:spcPct val="0"/>
                </a:spcBef>
                <a:spcAft>
                  <a:spcPct val="15000"/>
                </a:spcAft>
                <a:buChar char="•"/>
              </a:pPr>
              <a:r>
                <a:rPr lang="en-US" sz="1500" dirty="0"/>
                <a:t>Public</a:t>
              </a:r>
              <a:r>
                <a:rPr lang="en-US" sz="1500" dirty="0">
                  <a:latin typeface="Calibri Light" panose="020F0302020204030204"/>
                </a:rPr>
                <a:t> Hearing </a:t>
              </a:r>
              <a:endParaRPr lang="en-US" sz="1500" dirty="0"/>
            </a:p>
            <a:p>
              <a:pPr marL="114297" lvl="1" indent="-114297" defTabSz="666734">
                <a:lnSpc>
                  <a:spcPct val="90000"/>
                </a:lnSpc>
                <a:spcBef>
                  <a:spcPct val="0"/>
                </a:spcBef>
                <a:spcAft>
                  <a:spcPct val="15000"/>
                </a:spcAft>
                <a:buChar char="•"/>
              </a:pPr>
              <a:r>
                <a:rPr lang="en-US" sz="1500" dirty="0"/>
                <a:t>SEQR </a:t>
              </a:r>
            </a:p>
            <a:p>
              <a:pPr marL="114297" lvl="1" indent="-114297" defTabSz="666734">
                <a:lnSpc>
                  <a:spcPct val="90000"/>
                </a:lnSpc>
                <a:spcBef>
                  <a:spcPct val="0"/>
                </a:spcBef>
                <a:spcAft>
                  <a:spcPct val="15000"/>
                </a:spcAft>
                <a:buChar char="•"/>
              </a:pPr>
              <a:r>
                <a:rPr lang="en-US" sz="1500" dirty="0"/>
                <a:t>Planning Board </a:t>
              </a:r>
            </a:p>
          </p:txBody>
        </p:sp>
        <p:sp>
          <p:nvSpPr>
            <p:cNvPr id="18" name="TextBox 17">
              <a:extLst>
                <a:ext uri="{FF2B5EF4-FFF2-40B4-BE49-F238E27FC236}">
                  <a16:creationId xmlns:a16="http://schemas.microsoft.com/office/drawing/2014/main" id="{0B9E075D-266A-F537-4546-F4E9E7252E32}"/>
                </a:ext>
              </a:extLst>
            </p:cNvPr>
            <p:cNvSpPr txBox="1"/>
            <p:nvPr/>
          </p:nvSpPr>
          <p:spPr>
            <a:xfrm>
              <a:off x="3020265" y="4761625"/>
              <a:ext cx="2182307" cy="369332"/>
            </a:xfrm>
            <a:prstGeom prst="rect">
              <a:avLst/>
            </a:prstGeom>
            <a:noFill/>
          </p:spPr>
          <p:txBody>
            <a:bodyPr wrap="square" rtlCol="0" anchor="b">
              <a:spAutoFit/>
            </a:bodyPr>
            <a:lstStyle/>
            <a:p>
              <a:pPr algn="ctr"/>
              <a:r>
                <a:rPr lang="en-US" b="1" dirty="0">
                  <a:solidFill>
                    <a:schemeClr val="bg1"/>
                  </a:solidFill>
                </a:rPr>
                <a:t>March-May 2026</a:t>
              </a:r>
            </a:p>
          </p:txBody>
        </p:sp>
        <p:sp>
          <p:nvSpPr>
            <p:cNvPr id="19" name="TextBox 18">
              <a:extLst>
                <a:ext uri="{FF2B5EF4-FFF2-40B4-BE49-F238E27FC236}">
                  <a16:creationId xmlns:a16="http://schemas.microsoft.com/office/drawing/2014/main" id="{B749F25E-D0DB-42D8-6B7D-FCACF5CE6E0C}"/>
                </a:ext>
              </a:extLst>
            </p:cNvPr>
            <p:cNvSpPr txBox="1"/>
            <p:nvPr/>
          </p:nvSpPr>
          <p:spPr>
            <a:xfrm>
              <a:off x="5333255" y="4484626"/>
              <a:ext cx="2182307" cy="646331"/>
            </a:xfrm>
            <a:prstGeom prst="rect">
              <a:avLst/>
            </a:prstGeom>
            <a:noFill/>
          </p:spPr>
          <p:txBody>
            <a:bodyPr wrap="square" rtlCol="0" anchor="b">
              <a:spAutoFit/>
            </a:bodyPr>
            <a:lstStyle/>
            <a:p>
              <a:pPr algn="ctr"/>
              <a:r>
                <a:rPr lang="en-US" b="1" dirty="0">
                  <a:solidFill>
                    <a:schemeClr val="bg1"/>
                  </a:solidFill>
                </a:rPr>
                <a:t>May- September 2026</a:t>
              </a:r>
            </a:p>
          </p:txBody>
        </p:sp>
        <p:sp>
          <p:nvSpPr>
            <p:cNvPr id="20" name="TextBox 19">
              <a:extLst>
                <a:ext uri="{FF2B5EF4-FFF2-40B4-BE49-F238E27FC236}">
                  <a16:creationId xmlns:a16="http://schemas.microsoft.com/office/drawing/2014/main" id="{ED1F9A47-C694-9029-CADD-38A9D71B4AF3}"/>
                </a:ext>
              </a:extLst>
            </p:cNvPr>
            <p:cNvSpPr txBox="1"/>
            <p:nvPr/>
          </p:nvSpPr>
          <p:spPr>
            <a:xfrm>
              <a:off x="7556626" y="4498756"/>
              <a:ext cx="2182307" cy="646331"/>
            </a:xfrm>
            <a:prstGeom prst="rect">
              <a:avLst/>
            </a:prstGeom>
            <a:noFill/>
          </p:spPr>
          <p:txBody>
            <a:bodyPr wrap="square" rtlCol="0" anchor="b">
              <a:spAutoFit/>
            </a:bodyPr>
            <a:lstStyle/>
            <a:p>
              <a:pPr algn="ctr"/>
              <a:r>
                <a:rPr lang="en-US" b="1" dirty="0">
                  <a:solidFill>
                    <a:schemeClr val="bg1"/>
                  </a:solidFill>
                </a:rPr>
                <a:t>September- November 2026</a:t>
              </a:r>
            </a:p>
          </p:txBody>
        </p:sp>
        <p:sp>
          <p:nvSpPr>
            <p:cNvPr id="21" name="TextBox 20">
              <a:extLst>
                <a:ext uri="{FF2B5EF4-FFF2-40B4-BE49-F238E27FC236}">
                  <a16:creationId xmlns:a16="http://schemas.microsoft.com/office/drawing/2014/main" id="{99E1A9C8-FD78-6612-9F08-C435BEBFD019}"/>
                </a:ext>
              </a:extLst>
            </p:cNvPr>
            <p:cNvSpPr txBox="1"/>
            <p:nvPr/>
          </p:nvSpPr>
          <p:spPr>
            <a:xfrm>
              <a:off x="9777287" y="4737402"/>
              <a:ext cx="2182307" cy="369332"/>
            </a:xfrm>
            <a:prstGeom prst="rect">
              <a:avLst/>
            </a:prstGeom>
            <a:noFill/>
          </p:spPr>
          <p:txBody>
            <a:bodyPr wrap="square" rtlCol="0" anchor="b">
              <a:spAutoFit/>
            </a:bodyPr>
            <a:lstStyle/>
            <a:p>
              <a:pPr algn="ctr"/>
              <a:r>
                <a:rPr lang="en-US" b="1" dirty="0">
                  <a:solidFill>
                    <a:schemeClr val="bg1"/>
                  </a:solidFill>
                </a:rPr>
                <a:t>December 2026</a:t>
              </a:r>
            </a:p>
          </p:txBody>
        </p:sp>
        <p:pic>
          <p:nvPicPr>
            <p:cNvPr id="27" name="Graphic 26" descr="Chat outline">
              <a:extLst>
                <a:ext uri="{FF2B5EF4-FFF2-40B4-BE49-F238E27FC236}">
                  <a16:creationId xmlns:a16="http://schemas.microsoft.com/office/drawing/2014/main" id="{300D6893-DE42-099B-F215-7102C98DF6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33732" y="1286870"/>
              <a:ext cx="1963299" cy="1963299"/>
            </a:xfrm>
            <a:prstGeom prst="rect">
              <a:avLst/>
            </a:prstGeom>
          </p:spPr>
        </p:pic>
        <p:pic>
          <p:nvPicPr>
            <p:cNvPr id="34" name="Graphic 33" descr="Aspiration with solid fill">
              <a:extLst>
                <a:ext uri="{FF2B5EF4-FFF2-40B4-BE49-F238E27FC236}">
                  <a16:creationId xmlns:a16="http://schemas.microsoft.com/office/drawing/2014/main" id="{DF541646-1960-E600-CFE6-2340F36110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05813" y="1510310"/>
              <a:ext cx="1346077" cy="1346077"/>
            </a:xfrm>
            <a:prstGeom prst="rect">
              <a:avLst/>
            </a:prstGeom>
          </p:spPr>
        </p:pic>
        <p:pic>
          <p:nvPicPr>
            <p:cNvPr id="36" name="Graphic 35" descr="Bullseye with solid fill">
              <a:extLst>
                <a:ext uri="{FF2B5EF4-FFF2-40B4-BE49-F238E27FC236}">
                  <a16:creationId xmlns:a16="http://schemas.microsoft.com/office/drawing/2014/main" id="{C65F01AE-F44C-F60C-7ECE-D9E97E38C42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64981" y="1292967"/>
              <a:ext cx="1674055" cy="1674055"/>
            </a:xfrm>
            <a:prstGeom prst="rect">
              <a:avLst/>
            </a:prstGeom>
          </p:spPr>
        </p:pic>
        <p:pic>
          <p:nvPicPr>
            <p:cNvPr id="42" name="Graphic 41" descr="Lightbulb and gear with solid fill">
              <a:extLst>
                <a:ext uri="{FF2B5EF4-FFF2-40B4-BE49-F238E27FC236}">
                  <a16:creationId xmlns:a16="http://schemas.microsoft.com/office/drawing/2014/main" id="{313FBC3B-A37E-27BA-C879-91EF192251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39521" y="1476720"/>
              <a:ext cx="1368471" cy="1368471"/>
            </a:xfrm>
            <a:prstGeom prst="rect">
              <a:avLst/>
            </a:prstGeom>
          </p:spPr>
        </p:pic>
        <p:sp>
          <p:nvSpPr>
            <p:cNvPr id="46" name="Oval 45">
              <a:extLst>
                <a:ext uri="{FF2B5EF4-FFF2-40B4-BE49-F238E27FC236}">
                  <a16:creationId xmlns:a16="http://schemas.microsoft.com/office/drawing/2014/main" id="{23879159-104F-6544-CE00-7D22CB34528D}"/>
                </a:ext>
              </a:extLst>
            </p:cNvPr>
            <p:cNvSpPr/>
            <p:nvPr/>
          </p:nvSpPr>
          <p:spPr>
            <a:xfrm>
              <a:off x="456390" y="2344403"/>
              <a:ext cx="2581780" cy="2169194"/>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88938">
                <a:lnSpc>
                  <a:spcPct val="90000"/>
                </a:lnSpc>
                <a:spcBef>
                  <a:spcPct val="0"/>
                </a:spcBef>
                <a:spcAft>
                  <a:spcPct val="35000"/>
                </a:spcAft>
              </a:pPr>
              <a:endParaRPr lang="en-US" sz="1600" b="1" dirty="0">
                <a:solidFill>
                  <a:schemeClr val="tx1"/>
                </a:solidFill>
              </a:endParaRPr>
            </a:p>
          </p:txBody>
        </p:sp>
        <p:sp>
          <p:nvSpPr>
            <p:cNvPr id="55" name="Freeform: Shape 54">
              <a:extLst>
                <a:ext uri="{FF2B5EF4-FFF2-40B4-BE49-F238E27FC236}">
                  <a16:creationId xmlns:a16="http://schemas.microsoft.com/office/drawing/2014/main" id="{8DB5CCA1-B8BB-C74B-6941-B2FECBBAA699}"/>
                </a:ext>
              </a:extLst>
            </p:cNvPr>
            <p:cNvSpPr/>
            <p:nvPr/>
          </p:nvSpPr>
          <p:spPr>
            <a:xfrm>
              <a:off x="723465" y="1196647"/>
              <a:ext cx="2192055" cy="4703779"/>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p:spPr>
          <p:style>
            <a:lnRef idx="3">
              <a:schemeClr val="lt1">
                <a:hueOff val="0"/>
                <a:satOff val="0"/>
                <a:lumOff val="0"/>
                <a:alphaOff val="0"/>
              </a:schemeClr>
            </a:lnRef>
            <a:fillRef idx="1">
              <a:schemeClr val="accent5">
                <a:shade val="50000"/>
                <a:hueOff val="101512"/>
                <a:satOff val="120"/>
                <a:lumOff val="16464"/>
                <a:alphaOff val="0"/>
              </a:schemeClr>
            </a:fillRef>
            <a:effectRef idx="1">
              <a:schemeClr val="accent5">
                <a:shade val="50000"/>
                <a:hueOff val="101512"/>
                <a:satOff val="120"/>
                <a:lumOff val="16464"/>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r>
                <a:rPr lang="en-US" sz="1900" b="1" dirty="0"/>
                <a:t>Launch </a:t>
              </a:r>
            </a:p>
            <a:p>
              <a:pPr marL="114297" lvl="1" indent="-114297" defTabSz="666734">
                <a:lnSpc>
                  <a:spcPct val="90000"/>
                </a:lnSpc>
                <a:spcBef>
                  <a:spcPct val="0"/>
                </a:spcBef>
                <a:spcAft>
                  <a:spcPct val="15000"/>
                </a:spcAft>
                <a:buChar char="•"/>
              </a:pPr>
              <a:r>
                <a:rPr lang="en-US" sz="1500" dirty="0"/>
                <a:t>Coordinating with other project partners</a:t>
              </a:r>
            </a:p>
            <a:p>
              <a:pPr marL="114297" lvl="1" indent="-114297" defTabSz="666734">
                <a:lnSpc>
                  <a:spcPct val="90000"/>
                </a:lnSpc>
                <a:spcBef>
                  <a:spcPct val="0"/>
                </a:spcBef>
                <a:spcAft>
                  <a:spcPct val="15000"/>
                </a:spcAft>
                <a:buChar char="•"/>
              </a:pPr>
              <a:r>
                <a:rPr lang="en-US" sz="1500" dirty="0"/>
                <a:t>Review past plans, projects, &amp; data. </a:t>
              </a:r>
            </a:p>
          </p:txBody>
        </p:sp>
        <p:sp>
          <p:nvSpPr>
            <p:cNvPr id="57" name="TextBox 56">
              <a:extLst>
                <a:ext uri="{FF2B5EF4-FFF2-40B4-BE49-F238E27FC236}">
                  <a16:creationId xmlns:a16="http://schemas.microsoft.com/office/drawing/2014/main" id="{CB6E94EE-670E-57AF-7B3C-F21D1DE136C1}"/>
                </a:ext>
              </a:extLst>
            </p:cNvPr>
            <p:cNvSpPr txBox="1"/>
            <p:nvPr/>
          </p:nvSpPr>
          <p:spPr>
            <a:xfrm>
              <a:off x="717006" y="4761624"/>
              <a:ext cx="2182307" cy="369333"/>
            </a:xfrm>
            <a:prstGeom prst="rect">
              <a:avLst/>
            </a:prstGeom>
            <a:noFill/>
          </p:spPr>
          <p:txBody>
            <a:bodyPr wrap="square" rtlCol="0" anchor="b">
              <a:spAutoFit/>
            </a:bodyPr>
            <a:lstStyle/>
            <a:p>
              <a:pPr algn="ctr"/>
              <a:r>
                <a:rPr lang="en-US" b="1" dirty="0">
                  <a:solidFill>
                    <a:schemeClr val="bg1"/>
                  </a:solidFill>
                </a:rPr>
                <a:t>January-March 2026</a:t>
              </a:r>
            </a:p>
          </p:txBody>
        </p:sp>
        <p:pic>
          <p:nvPicPr>
            <p:cNvPr id="61" name="Graphic 60" descr="Rocket with solid fill">
              <a:extLst>
                <a:ext uri="{FF2B5EF4-FFF2-40B4-BE49-F238E27FC236}">
                  <a16:creationId xmlns:a16="http://schemas.microsoft.com/office/drawing/2014/main" id="{AAEB250C-A6F1-02A8-684A-82914A12D59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131253" y="1601066"/>
              <a:ext cx="1255322" cy="1255322"/>
            </a:xfrm>
            <a:prstGeom prst="rect">
              <a:avLst/>
            </a:prstGeom>
          </p:spPr>
        </p:pic>
        <p:sp>
          <p:nvSpPr>
            <p:cNvPr id="25" name="Arrow: Left-Right 24">
              <a:extLst>
                <a:ext uri="{FF2B5EF4-FFF2-40B4-BE49-F238E27FC236}">
                  <a16:creationId xmlns:a16="http://schemas.microsoft.com/office/drawing/2014/main" id="{BE099261-130F-6CC1-DCB1-912E5F296252}"/>
                </a:ext>
              </a:extLst>
            </p:cNvPr>
            <p:cNvSpPr/>
            <p:nvPr/>
          </p:nvSpPr>
          <p:spPr>
            <a:xfrm>
              <a:off x="1004835" y="5420557"/>
              <a:ext cx="10518419" cy="377160"/>
            </a:xfrm>
            <a:prstGeom prst="leftRightArrow">
              <a:avLst/>
            </a:prstGeom>
            <a:solidFill>
              <a:schemeClr val="bg1"/>
            </a:solidFill>
          </p:spPr>
          <p:style>
            <a:lnRef idx="3">
              <a:schemeClr val="lt1">
                <a:hueOff val="0"/>
                <a:satOff val="0"/>
                <a:lumOff val="0"/>
                <a:alphaOff val="0"/>
              </a:schemeClr>
            </a:lnRef>
            <a:fillRef idx="1">
              <a:schemeClr val="accent5">
                <a:tint val="55000"/>
                <a:hueOff val="0"/>
                <a:satOff val="0"/>
                <a:lumOff val="0"/>
                <a:alphaOff val="0"/>
              </a:schemeClr>
            </a:fillRef>
            <a:effectRef idx="1">
              <a:schemeClr val="accent5">
                <a:tint val="55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3" name="Freeform: Shape 62">
              <a:extLst>
                <a:ext uri="{FF2B5EF4-FFF2-40B4-BE49-F238E27FC236}">
                  <a16:creationId xmlns:a16="http://schemas.microsoft.com/office/drawing/2014/main" id="{84D4E797-B1F1-98E2-BBE9-88AEFE806B01}"/>
                </a:ext>
              </a:extLst>
            </p:cNvPr>
            <p:cNvSpPr/>
            <p:nvPr/>
          </p:nvSpPr>
          <p:spPr>
            <a:xfrm>
              <a:off x="838200" y="5378983"/>
              <a:ext cx="387699" cy="473793"/>
            </a:xfrm>
            <a:custGeom>
              <a:avLst/>
              <a:gdLst>
                <a:gd name="csX0" fmla="*/ 0 w 2192054"/>
                <a:gd name="csY0" fmla="*/ 219205 h 4703779"/>
                <a:gd name="csX1" fmla="*/ 219205 w 2192054"/>
                <a:gd name="csY1" fmla="*/ 0 h 4703779"/>
                <a:gd name="csX2" fmla="*/ 1972849 w 2192054"/>
                <a:gd name="csY2" fmla="*/ 0 h 4703779"/>
                <a:gd name="csX3" fmla="*/ 2192054 w 2192054"/>
                <a:gd name="csY3" fmla="*/ 219205 h 4703779"/>
                <a:gd name="csX4" fmla="*/ 2192054 w 2192054"/>
                <a:gd name="csY4" fmla="*/ 4484574 h 4703779"/>
                <a:gd name="csX5" fmla="*/ 1972849 w 2192054"/>
                <a:gd name="csY5" fmla="*/ 4703779 h 4703779"/>
                <a:gd name="csX6" fmla="*/ 219205 w 2192054"/>
                <a:gd name="csY6" fmla="*/ 4703779 h 4703779"/>
                <a:gd name="csX7" fmla="*/ 0 w 2192054"/>
                <a:gd name="csY7" fmla="*/ 4484574 h 4703779"/>
                <a:gd name="csX8" fmla="*/ 0 w 2192054"/>
                <a:gd name="csY8" fmla="*/ 219205 h 4703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2054" h="4703779">
                  <a:moveTo>
                    <a:pt x="0" y="219205"/>
                  </a:moveTo>
                  <a:cubicBezTo>
                    <a:pt x="0" y="98141"/>
                    <a:pt x="98141" y="0"/>
                    <a:pt x="219205" y="0"/>
                  </a:cubicBezTo>
                  <a:lnTo>
                    <a:pt x="1972849" y="0"/>
                  </a:lnTo>
                  <a:cubicBezTo>
                    <a:pt x="2093913" y="0"/>
                    <a:pt x="2192054" y="98141"/>
                    <a:pt x="2192054" y="219205"/>
                  </a:cubicBezTo>
                  <a:lnTo>
                    <a:pt x="2192054" y="4484574"/>
                  </a:lnTo>
                  <a:cubicBezTo>
                    <a:pt x="2192054" y="4605638"/>
                    <a:pt x="2093913" y="4703779"/>
                    <a:pt x="1972849" y="4703779"/>
                  </a:cubicBezTo>
                  <a:lnTo>
                    <a:pt x="219205" y="4703779"/>
                  </a:lnTo>
                  <a:cubicBezTo>
                    <a:pt x="98141" y="4703779"/>
                    <a:pt x="0" y="4605638"/>
                    <a:pt x="0" y="4484574"/>
                  </a:cubicBezTo>
                  <a:lnTo>
                    <a:pt x="0" y="219205"/>
                  </a:lnTo>
                  <a:close/>
                </a:path>
              </a:pathLst>
            </a:custGeom>
            <a:solidFill>
              <a:schemeClr val="accent4">
                <a:lumMod val="50000"/>
              </a:schemeClr>
            </a:solidFill>
            <a:ln>
              <a:noFill/>
            </a:ln>
          </p:spPr>
          <p:style>
            <a:lnRef idx="3">
              <a:schemeClr val="lt1">
                <a:hueOff val="0"/>
                <a:satOff val="0"/>
                <a:lumOff val="0"/>
                <a:alphaOff val="0"/>
              </a:schemeClr>
            </a:lnRef>
            <a:fillRef idx="1">
              <a:schemeClr val="accent5">
                <a:shade val="50000"/>
                <a:hueOff val="101512"/>
                <a:satOff val="120"/>
                <a:lumOff val="16464"/>
                <a:alphaOff val="0"/>
              </a:schemeClr>
            </a:fillRef>
            <a:effectRef idx="1">
              <a:schemeClr val="accent5">
                <a:shade val="50000"/>
                <a:hueOff val="101512"/>
                <a:satOff val="120"/>
                <a:lumOff val="16464"/>
                <a:alphaOff val="0"/>
              </a:schemeClr>
            </a:effectRef>
            <a:fontRef idx="minor">
              <a:schemeClr val="lt1"/>
            </a:fontRef>
          </p:style>
          <p:txBody>
            <a:bodyPr spcFirstLastPara="0" vert="horz" wrap="square" lIns="135128" tIns="2016639" rIns="135128" bIns="1075885" numCol="1" spcCol="1270" anchor="t" anchorCtr="1">
              <a:noAutofit/>
            </a:bodyPr>
            <a:lstStyle/>
            <a:p>
              <a:pPr defTabSz="844530">
                <a:lnSpc>
                  <a:spcPct val="90000"/>
                </a:lnSpc>
                <a:spcBef>
                  <a:spcPct val="0"/>
                </a:spcBef>
                <a:spcAft>
                  <a:spcPct val="35000"/>
                </a:spcAft>
              </a:pPr>
              <a:endParaRPr lang="en-US" sz="1500" dirty="0"/>
            </a:p>
          </p:txBody>
        </p:sp>
      </p:grpSp>
    </p:spTree>
    <p:extLst>
      <p:ext uri="{BB962C8B-B14F-4D97-AF65-F5344CB8AC3E}">
        <p14:creationId xmlns:p14="http://schemas.microsoft.com/office/powerpoint/2010/main" val="2234149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3DCC2-6639-A392-15D9-2B204823B24F}"/>
              </a:ext>
            </a:extLst>
          </p:cNvPr>
          <p:cNvSpPr>
            <a:spLocks noGrp="1"/>
          </p:cNvSpPr>
          <p:nvPr>
            <p:ph type="title"/>
          </p:nvPr>
        </p:nvSpPr>
        <p:spPr/>
        <p:txBody>
          <a:bodyPr/>
          <a:lstStyle/>
          <a:p>
            <a:r>
              <a:rPr lang="en-US" b="1" dirty="0">
                <a:solidFill>
                  <a:schemeClr val="accent3">
                    <a:lumMod val="50000"/>
                  </a:schemeClr>
                </a:solidFill>
              </a:rPr>
              <a:t>What We Have Heard </a:t>
            </a:r>
          </a:p>
        </p:txBody>
      </p:sp>
      <p:sp>
        <p:nvSpPr>
          <p:cNvPr id="3" name="Content Placeholder 2">
            <a:extLst>
              <a:ext uri="{FF2B5EF4-FFF2-40B4-BE49-F238E27FC236}">
                <a16:creationId xmlns:a16="http://schemas.microsoft.com/office/drawing/2014/main" id="{6388883A-935D-58C6-BFE2-70450C41880E}"/>
              </a:ext>
            </a:extLst>
          </p:cNvPr>
          <p:cNvSpPr>
            <a:spLocks noGrp="1"/>
          </p:cNvSpPr>
          <p:nvPr>
            <p:ph idx="1"/>
          </p:nvPr>
        </p:nvSpPr>
        <p:spPr>
          <a:xfrm>
            <a:off x="1679421" y="1630135"/>
            <a:ext cx="3212305" cy="2018416"/>
          </a:xfrm>
        </p:spPr>
        <p:txBody>
          <a:bodyPr>
            <a:normAutofit/>
          </a:bodyPr>
          <a:lstStyle/>
          <a:p>
            <a:pPr marL="0" indent="0">
              <a:buNone/>
            </a:pPr>
            <a:r>
              <a:rPr lang="en-US" sz="2000" b="1" dirty="0">
                <a:solidFill>
                  <a:schemeClr val="accent5">
                    <a:lumMod val="50000"/>
                  </a:schemeClr>
                </a:solidFill>
              </a:rPr>
              <a:t>   </a:t>
            </a:r>
            <a:r>
              <a:rPr lang="en-US" sz="2000" b="1" dirty="0">
                <a:solidFill>
                  <a:schemeClr val="accent3">
                    <a:lumMod val="50000"/>
                  </a:schemeClr>
                </a:solidFill>
              </a:rPr>
              <a:t>What Residents Value</a:t>
            </a:r>
            <a:endParaRPr lang="en-US" sz="2000" dirty="0">
              <a:solidFill>
                <a:schemeClr val="accent3">
                  <a:lumMod val="50000"/>
                </a:schemeClr>
              </a:solidFill>
            </a:endParaRPr>
          </a:p>
          <a:p>
            <a:pPr>
              <a:lnSpc>
                <a:spcPct val="100000"/>
              </a:lnSpc>
              <a:spcBef>
                <a:spcPts val="0"/>
              </a:spcBef>
            </a:pPr>
            <a:r>
              <a:rPr lang="en-US" sz="1800" dirty="0">
                <a:solidFill>
                  <a:schemeClr val="accent3">
                    <a:lumMod val="50000"/>
                  </a:schemeClr>
                </a:solidFill>
              </a:rPr>
              <a:t>Small-town character</a:t>
            </a:r>
          </a:p>
          <a:p>
            <a:pPr>
              <a:lnSpc>
                <a:spcPct val="100000"/>
              </a:lnSpc>
              <a:spcBef>
                <a:spcPts val="0"/>
              </a:spcBef>
            </a:pPr>
            <a:r>
              <a:rPr lang="en-US" sz="1800" dirty="0">
                <a:solidFill>
                  <a:schemeClr val="accent3">
                    <a:lumMod val="50000"/>
                  </a:schemeClr>
                </a:solidFill>
              </a:rPr>
              <a:t>Waterfront access</a:t>
            </a:r>
          </a:p>
          <a:p>
            <a:pPr>
              <a:lnSpc>
                <a:spcPct val="100000"/>
              </a:lnSpc>
              <a:spcBef>
                <a:spcPts val="0"/>
              </a:spcBef>
            </a:pPr>
            <a:r>
              <a:rPr lang="en-US" sz="1800" dirty="0">
                <a:solidFill>
                  <a:schemeClr val="accent3">
                    <a:lumMod val="50000"/>
                  </a:schemeClr>
                </a:solidFill>
              </a:rPr>
              <a:t>Safety</a:t>
            </a:r>
          </a:p>
          <a:p>
            <a:pPr>
              <a:lnSpc>
                <a:spcPct val="100000"/>
              </a:lnSpc>
              <a:spcBef>
                <a:spcPts val="0"/>
              </a:spcBef>
            </a:pPr>
            <a:r>
              <a:rPr lang="en-US" sz="1800" dirty="0">
                <a:solidFill>
                  <a:schemeClr val="accent3">
                    <a:lumMod val="50000"/>
                  </a:schemeClr>
                </a:solidFill>
              </a:rPr>
              <a:t>Strong community</a:t>
            </a:r>
          </a:p>
          <a:p>
            <a:pPr>
              <a:lnSpc>
                <a:spcPct val="100000"/>
              </a:lnSpc>
              <a:spcBef>
                <a:spcPts val="0"/>
              </a:spcBef>
            </a:pPr>
            <a:r>
              <a:rPr lang="en-US" sz="1800" dirty="0">
                <a:solidFill>
                  <a:schemeClr val="accent3">
                    <a:lumMod val="50000"/>
                  </a:schemeClr>
                </a:solidFill>
              </a:rPr>
              <a:t>Rural setting &amp; open space</a:t>
            </a:r>
          </a:p>
        </p:txBody>
      </p:sp>
      <p:sp>
        <p:nvSpPr>
          <p:cNvPr id="5" name="Footer Placeholder 4">
            <a:extLst>
              <a:ext uri="{FF2B5EF4-FFF2-40B4-BE49-F238E27FC236}">
                <a16:creationId xmlns:a16="http://schemas.microsoft.com/office/drawing/2014/main" id="{412EB85A-BC62-A1E5-162B-810EF2C9D5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144789-4D82-5BE8-0DD0-1F050B58856F}"/>
              </a:ext>
            </a:extLst>
          </p:cNvPr>
          <p:cNvSpPr>
            <a:spLocks noGrp="1"/>
          </p:cNvSpPr>
          <p:nvPr>
            <p:ph type="sldNum" sz="quarter" idx="12"/>
          </p:nvPr>
        </p:nvSpPr>
        <p:spPr/>
        <p:txBody>
          <a:bodyPr/>
          <a:lstStyle/>
          <a:p>
            <a:fld id="{629637A9-119A-49DA-BD12-AAC58B377D80}" type="slidenum">
              <a:rPr lang="en-US" smtClean="0"/>
              <a:t>7</a:t>
            </a:fld>
            <a:endParaRPr lang="en-US" dirty="0"/>
          </a:p>
        </p:txBody>
      </p:sp>
      <p:sp>
        <p:nvSpPr>
          <p:cNvPr id="8" name="TextBox 7">
            <a:extLst>
              <a:ext uri="{FF2B5EF4-FFF2-40B4-BE49-F238E27FC236}">
                <a16:creationId xmlns:a16="http://schemas.microsoft.com/office/drawing/2014/main" id="{74D455AA-117F-D669-7CC9-D577190A7E7E}"/>
              </a:ext>
            </a:extLst>
          </p:cNvPr>
          <p:cNvSpPr txBox="1"/>
          <p:nvPr/>
        </p:nvSpPr>
        <p:spPr>
          <a:xfrm>
            <a:off x="3926867" y="3805713"/>
            <a:ext cx="4576109" cy="1631216"/>
          </a:xfrm>
          <a:prstGeom prst="rect">
            <a:avLst/>
          </a:prstGeom>
          <a:noFill/>
        </p:spPr>
        <p:txBody>
          <a:bodyPr wrap="square">
            <a:spAutoFit/>
          </a:bodyPr>
          <a:lstStyle/>
          <a:p>
            <a:r>
              <a:rPr lang="en-US" sz="2800" b="1" dirty="0">
                <a:solidFill>
                  <a:schemeClr val="accent3">
                    <a:lumMod val="50000"/>
                  </a:schemeClr>
                </a:solidFill>
              </a:rPr>
              <a:t>   Future Vision</a:t>
            </a:r>
            <a:endParaRPr lang="en-US" sz="2800" dirty="0">
              <a:solidFill>
                <a:schemeClr val="accent3">
                  <a:lumMod val="50000"/>
                </a:schemeClr>
              </a:solidFill>
            </a:endParaRPr>
          </a:p>
          <a:p>
            <a:pPr marL="342900" indent="-342900">
              <a:buFont typeface="Arial" panose="020B0604020202020204" pitchFamily="34" charset="0"/>
              <a:buChar char="•"/>
            </a:pPr>
            <a:r>
              <a:rPr lang="en-US" sz="2400" dirty="0">
                <a:solidFill>
                  <a:schemeClr val="accent3">
                    <a:lumMod val="50000"/>
                  </a:schemeClr>
                </a:solidFill>
              </a:rPr>
              <a:t>More local services and jobs</a:t>
            </a:r>
          </a:p>
          <a:p>
            <a:pPr marL="342900" indent="-342900">
              <a:buFont typeface="Arial" panose="020B0604020202020204" pitchFamily="34" charset="0"/>
              <a:buChar char="•"/>
            </a:pPr>
            <a:r>
              <a:rPr lang="en-US" sz="2400" dirty="0">
                <a:solidFill>
                  <a:schemeClr val="accent3">
                    <a:lumMod val="50000"/>
                  </a:schemeClr>
                </a:solidFill>
              </a:rPr>
              <a:t>Preserve Carlton's character while planning for the future</a:t>
            </a:r>
          </a:p>
        </p:txBody>
      </p:sp>
      <p:pic>
        <p:nvPicPr>
          <p:cNvPr id="10" name="Graphic 9" descr="Heart with solid fill">
            <a:extLst>
              <a:ext uri="{FF2B5EF4-FFF2-40B4-BE49-F238E27FC236}">
                <a16:creationId xmlns:a16="http://schemas.microsoft.com/office/drawing/2014/main" id="{80145A67-B76D-94AD-928E-F500AE783F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7959" y="1501549"/>
            <a:ext cx="542925" cy="542925"/>
          </a:xfrm>
          <a:prstGeom prst="rect">
            <a:avLst/>
          </a:prstGeom>
        </p:spPr>
      </p:pic>
      <p:pic>
        <p:nvPicPr>
          <p:cNvPr id="12" name="Graphic 11" descr="Neighborhood outline">
            <a:extLst>
              <a:ext uri="{FF2B5EF4-FFF2-40B4-BE49-F238E27FC236}">
                <a16:creationId xmlns:a16="http://schemas.microsoft.com/office/drawing/2014/main" id="{222834AB-9F56-9ECA-9BDB-B8A1C4459F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1596" y="1489813"/>
            <a:ext cx="600075" cy="600075"/>
          </a:xfrm>
          <a:prstGeom prst="rect">
            <a:avLst/>
          </a:prstGeom>
        </p:spPr>
      </p:pic>
      <p:pic>
        <p:nvPicPr>
          <p:cNvPr id="14" name="Graphic 13" descr="Stars outline">
            <a:extLst>
              <a:ext uri="{FF2B5EF4-FFF2-40B4-BE49-F238E27FC236}">
                <a16:creationId xmlns:a16="http://schemas.microsoft.com/office/drawing/2014/main" id="{998ABC0C-938D-11C7-73D5-E03892BEAB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5519" y="3777137"/>
            <a:ext cx="542925" cy="542925"/>
          </a:xfrm>
          <a:prstGeom prst="rect">
            <a:avLst/>
          </a:prstGeom>
        </p:spPr>
      </p:pic>
      <p:sp>
        <p:nvSpPr>
          <p:cNvPr id="17" name="Content Placeholder 2">
            <a:extLst>
              <a:ext uri="{FF2B5EF4-FFF2-40B4-BE49-F238E27FC236}">
                <a16:creationId xmlns:a16="http://schemas.microsoft.com/office/drawing/2014/main" id="{37FF603C-C586-C326-F258-A5ABA544B7FF}"/>
              </a:ext>
            </a:extLst>
          </p:cNvPr>
          <p:cNvSpPr txBox="1">
            <a:spLocks/>
          </p:cNvSpPr>
          <p:nvPr/>
        </p:nvSpPr>
        <p:spPr>
          <a:xfrm>
            <a:off x="6096000" y="1675551"/>
            <a:ext cx="3357563" cy="4351338"/>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solidFill>
                  <a:schemeClr val="accent3">
                    <a:lumMod val="50000"/>
                  </a:schemeClr>
                </a:solidFill>
              </a:rPr>
              <a:t>   Community Priorities</a:t>
            </a:r>
            <a:endParaRPr lang="en-US" sz="2200" dirty="0">
              <a:solidFill>
                <a:schemeClr val="accent3">
                  <a:lumMod val="50000"/>
                </a:schemeClr>
              </a:solidFill>
            </a:endParaRPr>
          </a:p>
          <a:p>
            <a:pPr>
              <a:lnSpc>
                <a:spcPct val="100000"/>
              </a:lnSpc>
              <a:spcBef>
                <a:spcPts val="0"/>
              </a:spcBef>
            </a:pPr>
            <a:r>
              <a:rPr lang="en-US" sz="1800" dirty="0">
                <a:solidFill>
                  <a:schemeClr val="accent3">
                    <a:lumMod val="50000"/>
                  </a:schemeClr>
                </a:solidFill>
              </a:rPr>
              <a:t>Support local businesses and add new businesses </a:t>
            </a:r>
          </a:p>
          <a:p>
            <a:pPr>
              <a:lnSpc>
                <a:spcPct val="100000"/>
              </a:lnSpc>
              <a:spcBef>
                <a:spcPts val="0"/>
              </a:spcBef>
            </a:pPr>
            <a:r>
              <a:rPr lang="en-US" sz="1800" dirty="0">
                <a:solidFill>
                  <a:schemeClr val="accent3">
                    <a:lumMod val="50000"/>
                  </a:schemeClr>
                </a:solidFill>
              </a:rPr>
              <a:t>Improve community amenities</a:t>
            </a:r>
          </a:p>
          <a:p>
            <a:pPr>
              <a:lnSpc>
                <a:spcPct val="100000"/>
              </a:lnSpc>
              <a:spcBef>
                <a:spcPts val="0"/>
              </a:spcBef>
            </a:pPr>
            <a:r>
              <a:rPr lang="en-US" sz="1800" dirty="0">
                <a:solidFill>
                  <a:schemeClr val="accent3">
                    <a:lumMod val="50000"/>
                  </a:schemeClr>
                </a:solidFill>
              </a:rPr>
              <a:t>Protect  natural resources &amp; waterfront access</a:t>
            </a:r>
          </a:p>
          <a:p>
            <a:endParaRPr lang="en-US" dirty="0"/>
          </a:p>
        </p:txBody>
      </p:sp>
    </p:spTree>
    <p:extLst>
      <p:ext uri="{BB962C8B-B14F-4D97-AF65-F5344CB8AC3E}">
        <p14:creationId xmlns:p14="http://schemas.microsoft.com/office/powerpoint/2010/main" val="129232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74D548-3D94-2DAB-C87F-51954E983F19}"/>
              </a:ext>
            </a:extLst>
          </p:cNvPr>
          <p:cNvSpPr>
            <a:spLocks noGrp="1"/>
          </p:cNvSpPr>
          <p:nvPr>
            <p:ph type="title"/>
          </p:nvPr>
        </p:nvSpPr>
        <p:spPr>
          <a:xfrm>
            <a:off x="838201" y="365125"/>
            <a:ext cx="5251316" cy="1807305"/>
          </a:xfrm>
        </p:spPr>
        <p:txBody>
          <a:bodyPr>
            <a:normAutofit/>
          </a:bodyPr>
          <a:lstStyle/>
          <a:p>
            <a:r>
              <a:rPr lang="en-US" sz="4100" b="1" dirty="0">
                <a:solidFill>
                  <a:schemeClr val="accent4">
                    <a:lumMod val="50000"/>
                  </a:schemeClr>
                </a:solidFill>
                <a:latin typeface="Helvetica Neue"/>
              </a:rPr>
              <a:t>Carlton Draft Vision</a:t>
            </a:r>
            <a:br>
              <a:rPr lang="en-US" sz="4100" b="1" dirty="0">
                <a:latin typeface="Helvetica Neue"/>
              </a:rPr>
            </a:br>
            <a:endParaRPr lang="en-US" sz="4100" b="1" dirty="0">
              <a:latin typeface="Helvetica Neue"/>
            </a:endParaRPr>
          </a:p>
        </p:txBody>
      </p:sp>
      <p:sp>
        <p:nvSpPr>
          <p:cNvPr id="3" name="Content Placeholder 2">
            <a:extLst>
              <a:ext uri="{FF2B5EF4-FFF2-40B4-BE49-F238E27FC236}">
                <a16:creationId xmlns:a16="http://schemas.microsoft.com/office/drawing/2014/main" id="{FCF0B832-8C79-26AB-35B0-42A463183F42}"/>
              </a:ext>
            </a:extLst>
          </p:cNvPr>
          <p:cNvSpPr>
            <a:spLocks noGrp="1"/>
          </p:cNvSpPr>
          <p:nvPr>
            <p:ph idx="1"/>
          </p:nvPr>
        </p:nvSpPr>
        <p:spPr>
          <a:xfrm>
            <a:off x="838200" y="1378488"/>
            <a:ext cx="5264285" cy="4770194"/>
          </a:xfrm>
        </p:spPr>
        <p:txBody>
          <a:bodyPr vert="horz" lIns="91440" tIns="45720" rIns="91440" bIns="45720" rtlCol="0">
            <a:normAutofit fontScale="92500" lnSpcReduction="10000"/>
          </a:bodyPr>
          <a:lstStyle/>
          <a:p>
            <a:pPr marL="0" indent="0">
              <a:buNone/>
            </a:pPr>
            <a:r>
              <a:rPr lang="en-US" sz="2400" dirty="0">
                <a:solidFill>
                  <a:schemeClr val="accent4">
                    <a:lumMod val="50000"/>
                  </a:schemeClr>
                </a:solidFill>
                <a:latin typeface="+mj-lt"/>
                <a:ea typeface="Calibri Light"/>
                <a:cs typeface="Calibri Light"/>
              </a:rPr>
              <a:t>Draft vision from the survey responses and from committee: </a:t>
            </a:r>
          </a:p>
          <a:p>
            <a:pPr marL="0" indent="0">
              <a:buNone/>
            </a:pPr>
            <a:endParaRPr lang="en-US" sz="2400" dirty="0">
              <a:solidFill>
                <a:schemeClr val="accent4">
                  <a:lumMod val="50000"/>
                </a:schemeClr>
              </a:solidFill>
              <a:latin typeface="+mj-lt"/>
              <a:ea typeface="Calibri Light"/>
              <a:cs typeface="Calibri Light"/>
            </a:endParaRPr>
          </a:p>
          <a:p>
            <a:pPr marL="0" indent="0" fontAlgn="base">
              <a:buNone/>
            </a:pPr>
            <a:r>
              <a:rPr lang="en-US" sz="2400" i="1" dirty="0">
                <a:solidFill>
                  <a:schemeClr val="accent4">
                    <a:lumMod val="50000"/>
                  </a:schemeClr>
                </a:solidFill>
              </a:rPr>
              <a:t>“The Town of Carlton is a rural community on the shores of Lake Ontario, shaped by its natural beauty, agricultural landscape, small-town character, and fishing traditions. As Carlton looks to the future, the Town is committed to preserving the qualities residents value most while guiding growth through thoughtful planning and smart investment. By protecting Carlton's rural identity, natural resources, and waterfront heritage, Carlton will continue to be a welcoming and resilient community for generations to come. ” </a:t>
            </a:r>
          </a:p>
          <a:p>
            <a:pPr marL="90803" indent="-90803">
              <a:buNone/>
            </a:pPr>
            <a:endParaRPr lang="en-US" sz="2400" b="1" dirty="0">
              <a:solidFill>
                <a:schemeClr val="accent4">
                  <a:lumMod val="50000"/>
                </a:schemeClr>
              </a:solidFill>
              <a:latin typeface="+mj-lt"/>
              <a:ea typeface="Calibri Light"/>
              <a:cs typeface="Calibri Light"/>
            </a:endParaRPr>
          </a:p>
          <a:p>
            <a:pPr marL="90803" indent="-90803">
              <a:buNone/>
            </a:pPr>
            <a:endParaRPr lang="en-US" sz="2400" dirty="0">
              <a:solidFill>
                <a:schemeClr val="accent4">
                  <a:lumMod val="50000"/>
                </a:schemeClr>
              </a:solidFill>
              <a:latin typeface="Aptos"/>
              <a:ea typeface="Calibri Light"/>
              <a:cs typeface="Calibri Light"/>
            </a:endParaRPr>
          </a:p>
          <a:p>
            <a:pPr marL="0" indent="0">
              <a:buNone/>
            </a:pPr>
            <a:endParaRPr lang="en-US" sz="1800" dirty="0">
              <a:latin typeface="+mj-lt"/>
              <a:ea typeface="Calibri Light"/>
              <a:cs typeface="Calibri Light"/>
            </a:endParaRPr>
          </a:p>
        </p:txBody>
      </p:sp>
      <p:pic>
        <p:nvPicPr>
          <p:cNvPr id="9" name="Picture 8">
            <a:extLst>
              <a:ext uri="{FF2B5EF4-FFF2-40B4-BE49-F238E27FC236}">
                <a16:creationId xmlns:a16="http://schemas.microsoft.com/office/drawing/2014/main" id="{C8EF2D4B-4356-7477-BD8D-98B326836DBF}"/>
              </a:ext>
            </a:extLst>
          </p:cNvPr>
          <p:cNvPicPr>
            <a:picLocks noChangeAspect="1"/>
          </p:cNvPicPr>
          <p:nvPr/>
        </p:nvPicPr>
        <p:blipFill>
          <a:blip r:embed="rId3">
            <a:extLst>
              <a:ext uri="{28A0092B-C50C-407E-A947-70E740481C1C}">
                <a14:useLocalDpi xmlns:a14="http://schemas.microsoft.com/office/drawing/2010/main" val="0"/>
              </a:ext>
            </a:extLst>
          </a:blip>
          <a:srcRect l="16213" r="32488"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B889BFB0-AA0E-DED2-45BF-7AEC71E02FA4}"/>
              </a:ext>
            </a:extLst>
          </p:cNvPr>
          <p:cNvSpPr>
            <a:spLocks noGrp="1"/>
          </p:cNvSpPr>
          <p:nvPr>
            <p:ph type="ftr" sz="quarter" idx="11"/>
          </p:nvPr>
        </p:nvSpPr>
        <p:spPr>
          <a:xfrm>
            <a:off x="3505200" y="6356350"/>
            <a:ext cx="3429000" cy="365125"/>
          </a:xfrm>
        </p:spPr>
        <p:txBody>
          <a:bodyPr>
            <a:normAutofit/>
          </a:bodyPr>
          <a:lstStyle/>
          <a:p>
            <a:pPr algn="l"/>
            <a:endParaRPr lang="en-US"/>
          </a:p>
        </p:txBody>
      </p:sp>
      <p:sp>
        <p:nvSpPr>
          <p:cNvPr id="6" name="Slide Number Placeholder 5">
            <a:extLst>
              <a:ext uri="{FF2B5EF4-FFF2-40B4-BE49-F238E27FC236}">
                <a16:creationId xmlns:a16="http://schemas.microsoft.com/office/drawing/2014/main" id="{FB90F271-D651-7A30-70A8-76002F49CE34}"/>
              </a:ext>
            </a:extLst>
          </p:cNvPr>
          <p:cNvSpPr>
            <a:spLocks noGrp="1"/>
          </p:cNvSpPr>
          <p:nvPr>
            <p:ph type="sldNum" sz="quarter" idx="12"/>
          </p:nvPr>
        </p:nvSpPr>
        <p:spPr>
          <a:xfrm>
            <a:off x="8610600" y="6356350"/>
            <a:ext cx="2743200" cy="365125"/>
          </a:xfrm>
        </p:spPr>
        <p:txBody>
          <a:bodyPr>
            <a:normAutofit/>
          </a:bodyPr>
          <a:lstStyle/>
          <a:p>
            <a:pPr>
              <a:spcAft>
                <a:spcPts val="600"/>
              </a:spcAft>
            </a:pPr>
            <a:fld id="{629637A9-119A-49DA-BD12-AAC58B377D80}" type="slidenum">
              <a:rPr lang="en-US">
                <a:solidFill>
                  <a:srgbClr val="FFFFFF"/>
                </a:solidFill>
              </a:rPr>
              <a:pPr>
                <a:spcAft>
                  <a:spcPts val="600"/>
                </a:spcAft>
              </a:pPr>
              <a:t>8</a:t>
            </a:fld>
            <a:endParaRPr lang="en-US">
              <a:solidFill>
                <a:srgbClr val="FFFFFF"/>
              </a:solidFill>
            </a:endParaRPr>
          </a:p>
        </p:txBody>
      </p:sp>
    </p:spTree>
    <p:extLst>
      <p:ext uri="{BB962C8B-B14F-4D97-AF65-F5344CB8AC3E}">
        <p14:creationId xmlns:p14="http://schemas.microsoft.com/office/powerpoint/2010/main" val="3031544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DDD796-4D1D-A75D-900D-105A811403C3}"/>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12524" b="12524"/>
          <a:stretch/>
        </p:blipFill>
        <p:spPr>
          <a:xfrm>
            <a:off x="21" y="2"/>
            <a:ext cx="12191980" cy="6857999"/>
          </a:xfrm>
          <a:prstGeom prst="rect">
            <a:avLst/>
          </a:prstGeom>
        </p:spPr>
      </p:pic>
      <p:sp>
        <p:nvSpPr>
          <p:cNvPr id="2" name="Title 1">
            <a:extLst>
              <a:ext uri="{FF2B5EF4-FFF2-40B4-BE49-F238E27FC236}">
                <a16:creationId xmlns:a16="http://schemas.microsoft.com/office/drawing/2014/main" id="{94520F4C-D35B-A42C-2174-855A86CB3CE9}"/>
              </a:ext>
            </a:extLst>
          </p:cNvPr>
          <p:cNvSpPr>
            <a:spLocks noGrp="1"/>
          </p:cNvSpPr>
          <p:nvPr>
            <p:ph type="title"/>
          </p:nvPr>
        </p:nvSpPr>
        <p:spPr>
          <a:xfrm>
            <a:off x="1524000" y="1122362"/>
            <a:ext cx="9144000" cy="2900519"/>
          </a:xfrm>
        </p:spPr>
        <p:txBody>
          <a:bodyPr vert="horz" lIns="91440" tIns="45720" rIns="91440" bIns="45720" rtlCol="0" anchor="b">
            <a:normAutofit/>
          </a:bodyPr>
          <a:lstStyle/>
          <a:p>
            <a:pPr algn="ctr"/>
            <a:r>
              <a:rPr lang="en-US" sz="6000" b="1" dirty="0">
                <a:solidFill>
                  <a:schemeClr val="accent3">
                    <a:lumMod val="50000"/>
                  </a:schemeClr>
                </a:solidFill>
                <a:latin typeface="+mn-lt"/>
              </a:rPr>
              <a:t>Questions? </a:t>
            </a:r>
          </a:p>
        </p:txBody>
      </p:sp>
      <p:sp>
        <p:nvSpPr>
          <p:cNvPr id="5" name="Footer Placeholder 4">
            <a:extLst>
              <a:ext uri="{FF2B5EF4-FFF2-40B4-BE49-F238E27FC236}">
                <a16:creationId xmlns:a16="http://schemas.microsoft.com/office/drawing/2014/main" id="{B9B7DF0B-1B12-C2BA-9B1B-16101C26BF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652D3F-70A3-C266-07C4-FF92E1B28FD2}"/>
              </a:ext>
            </a:extLst>
          </p:cNvPr>
          <p:cNvSpPr>
            <a:spLocks noGrp="1"/>
          </p:cNvSpPr>
          <p:nvPr>
            <p:ph type="sldNum" sz="quarter" idx="12"/>
          </p:nvPr>
        </p:nvSpPr>
        <p:spPr/>
        <p:txBody>
          <a:bodyPr/>
          <a:lstStyle/>
          <a:p>
            <a:fld id="{629637A9-119A-49DA-BD12-AAC58B377D80}" type="slidenum">
              <a:rPr lang="en-US" smtClean="0"/>
              <a:t>9</a:t>
            </a:fld>
            <a:endParaRPr lang="en-US" dirty="0"/>
          </a:p>
        </p:txBody>
      </p:sp>
    </p:spTree>
    <p:extLst>
      <p:ext uri="{BB962C8B-B14F-4D97-AF65-F5344CB8AC3E}">
        <p14:creationId xmlns:p14="http://schemas.microsoft.com/office/powerpoint/2010/main" val="607847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3E0E80-E788-477B-BC7F-C91D23A1DD31}"/>
              </a:ext>
            </a:extLst>
          </p:cNvPr>
          <p:cNvSpPr>
            <a:spLocks noGrp="1"/>
          </p:cNvSpPr>
          <p:nvPr>
            <p:ph type="title"/>
          </p:nvPr>
        </p:nvSpPr>
        <p:spPr>
          <a:xfrm>
            <a:off x="838200" y="299211"/>
            <a:ext cx="10515600" cy="1325563"/>
          </a:xfrm>
        </p:spPr>
        <p:txBody>
          <a:bodyPr>
            <a:normAutofit/>
          </a:bodyPr>
          <a:lstStyle/>
          <a:p>
            <a:pPr algn="ctr"/>
            <a:r>
              <a:rPr lang="en-US" sz="7200" b="1" dirty="0">
                <a:solidFill>
                  <a:schemeClr val="accent6">
                    <a:lumMod val="50000"/>
                  </a:schemeClr>
                </a:solidFill>
                <a:latin typeface="Helvetica Neue"/>
              </a:rPr>
              <a:t>Thank You! </a:t>
            </a:r>
          </a:p>
        </p:txBody>
      </p:sp>
      <p:sp>
        <p:nvSpPr>
          <p:cNvPr id="8" name="Footer Placeholder 7">
            <a:extLst>
              <a:ext uri="{FF2B5EF4-FFF2-40B4-BE49-F238E27FC236}">
                <a16:creationId xmlns:a16="http://schemas.microsoft.com/office/drawing/2014/main" id="{D4C5D921-65E9-88A6-E533-C21D70D4557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25DCF0E-C7BE-BFDE-DAA8-DCDCE0BE3B34}"/>
              </a:ext>
            </a:extLst>
          </p:cNvPr>
          <p:cNvSpPr>
            <a:spLocks noGrp="1"/>
          </p:cNvSpPr>
          <p:nvPr>
            <p:ph type="sldNum" sz="quarter" idx="12"/>
          </p:nvPr>
        </p:nvSpPr>
        <p:spPr/>
        <p:txBody>
          <a:bodyPr/>
          <a:lstStyle/>
          <a:p>
            <a:fld id="{629637A9-119A-49DA-BD12-AAC58B377D80}" type="slidenum">
              <a:rPr lang="en-US" smtClean="0"/>
              <a:t>10</a:t>
            </a:fld>
            <a:endParaRPr lang="en-US" dirty="0"/>
          </a:p>
        </p:txBody>
      </p:sp>
      <p:grpSp>
        <p:nvGrpSpPr>
          <p:cNvPr id="4" name="Group 3">
            <a:extLst>
              <a:ext uri="{FF2B5EF4-FFF2-40B4-BE49-F238E27FC236}">
                <a16:creationId xmlns:a16="http://schemas.microsoft.com/office/drawing/2014/main" id="{505737FB-11AD-1783-B0C7-F2CAFFC0B1D2}"/>
              </a:ext>
            </a:extLst>
          </p:cNvPr>
          <p:cNvGrpSpPr/>
          <p:nvPr/>
        </p:nvGrpSpPr>
        <p:grpSpPr>
          <a:xfrm>
            <a:off x="3096194" y="3322944"/>
            <a:ext cx="6226863" cy="1631216"/>
            <a:chOff x="606099" y="2882739"/>
            <a:chExt cx="6226863" cy="1631216"/>
          </a:xfrm>
        </p:grpSpPr>
        <p:sp>
          <p:nvSpPr>
            <p:cNvPr id="7" name="TextBox 6">
              <a:extLst>
                <a:ext uri="{FF2B5EF4-FFF2-40B4-BE49-F238E27FC236}">
                  <a16:creationId xmlns:a16="http://schemas.microsoft.com/office/drawing/2014/main" id="{94ABA67A-DFBB-91D6-33D9-C1F68CEAE64B}"/>
                </a:ext>
              </a:extLst>
            </p:cNvPr>
            <p:cNvSpPr txBox="1"/>
            <p:nvPr/>
          </p:nvSpPr>
          <p:spPr>
            <a:xfrm>
              <a:off x="606099" y="2882739"/>
              <a:ext cx="599961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chemeClr val="accent6">
                      <a:lumMod val="50000"/>
                    </a:schemeClr>
                  </a:solidFill>
                </a:rPr>
                <a:t>Jenny Loewenstein</a:t>
              </a:r>
            </a:p>
            <a:p>
              <a:r>
                <a:rPr lang="en-US" sz="2500" dirty="0">
                  <a:solidFill>
                    <a:schemeClr val="accent6">
                      <a:lumMod val="50000"/>
                    </a:schemeClr>
                  </a:solidFill>
                </a:rPr>
                <a:t>Sustainability Program Manager, </a:t>
              </a:r>
            </a:p>
            <a:p>
              <a:r>
                <a:rPr lang="en-US" sz="2500" dirty="0">
                  <a:solidFill>
                    <a:schemeClr val="accent6">
                      <a:lumMod val="50000"/>
                    </a:schemeClr>
                  </a:solidFill>
                </a:rPr>
                <a:t>G/FLRPC</a:t>
              </a:r>
            </a:p>
            <a:p>
              <a:r>
                <a:rPr lang="en-US" sz="2500" dirty="0">
                  <a:solidFill>
                    <a:schemeClr val="accent6">
                      <a:lumMod val="50000"/>
                    </a:schemeClr>
                  </a:solidFill>
                  <a:hlinkClick r:id="rId3">
                    <a:extLst>
                      <a:ext uri="{A12FA001-AC4F-418D-AE19-62706E023703}">
                        <ahyp:hlinkClr xmlns:ahyp="http://schemas.microsoft.com/office/drawing/2018/hyperlinkcolor" val="tx"/>
                      </a:ext>
                    </a:extLst>
                  </a:hlinkClick>
                </a:rPr>
                <a:t>Jloewenstein@gflrpc.org</a:t>
              </a:r>
              <a:r>
                <a:rPr lang="en-US" sz="2500" dirty="0">
                  <a:solidFill>
                    <a:schemeClr val="accent6">
                      <a:lumMod val="50000"/>
                    </a:schemeClr>
                  </a:solidFill>
                </a:rPr>
                <a:t> </a:t>
              </a:r>
            </a:p>
          </p:txBody>
        </p:sp>
        <p:pic>
          <p:nvPicPr>
            <p:cNvPr id="3" name="Picture 2" descr="A blue and white logo&#10;&#10;Description automatically generated">
              <a:extLst>
                <a:ext uri="{FF2B5EF4-FFF2-40B4-BE49-F238E27FC236}">
                  <a16:creationId xmlns:a16="http://schemas.microsoft.com/office/drawing/2014/main" id="{00AAEF68-3855-93BB-53A9-069C2A8E737E}"/>
                </a:ext>
              </a:extLst>
            </p:cNvPr>
            <p:cNvPicPr>
              <a:picLocks noChangeAspect="1"/>
            </p:cNvPicPr>
            <p:nvPr/>
          </p:nvPicPr>
          <p:blipFill>
            <a:blip r:embed="rId4"/>
            <a:stretch>
              <a:fillRect/>
            </a:stretch>
          </p:blipFill>
          <p:spPr>
            <a:xfrm>
              <a:off x="5135159" y="2951977"/>
              <a:ext cx="1697803" cy="1561978"/>
            </a:xfrm>
            <a:prstGeom prst="rect">
              <a:avLst/>
            </a:prstGeom>
          </p:spPr>
        </p:pic>
      </p:grpSp>
      <p:sp>
        <p:nvSpPr>
          <p:cNvPr id="2" name="Title 4">
            <a:extLst>
              <a:ext uri="{FF2B5EF4-FFF2-40B4-BE49-F238E27FC236}">
                <a16:creationId xmlns:a16="http://schemas.microsoft.com/office/drawing/2014/main" id="{A8AB2B6B-F40A-E12F-FA75-6F7FC762CD66}"/>
              </a:ext>
            </a:extLst>
          </p:cNvPr>
          <p:cNvSpPr txBox="1">
            <a:spLocks/>
          </p:cNvSpPr>
          <p:nvPr/>
        </p:nvSpPr>
        <p:spPr>
          <a:xfrm>
            <a:off x="838200" y="206661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Tx/>
              <a:buFontTx/>
            </a:pPr>
            <a:r>
              <a:rPr lang="en-US" b="1" dirty="0">
                <a:solidFill>
                  <a:schemeClr val="accent6">
                    <a:lumMod val="50000"/>
                  </a:schemeClr>
                </a:solidFill>
                <a:latin typeface="Helvetica Neue"/>
              </a:rPr>
              <a:t>Please Reach Out </a:t>
            </a:r>
          </a:p>
        </p:txBody>
      </p:sp>
    </p:spTree>
    <p:extLst>
      <p:ext uri="{BB962C8B-B14F-4D97-AF65-F5344CB8AC3E}">
        <p14:creationId xmlns:p14="http://schemas.microsoft.com/office/powerpoint/2010/main" val="1667613745"/>
      </p:ext>
    </p:extLst>
  </p:cSld>
  <p:clrMapOvr>
    <a:masterClrMapping/>
  </p:clrMapOvr>
</p:sld>
</file>

<file path=ppt/theme/theme1.xml><?xml version="1.0" encoding="utf-8"?>
<a:theme xmlns:a="http://schemas.openxmlformats.org/drawingml/2006/main" name="Office 2013 - 2022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4695638-a2da-4176-831a-cd69d1832473">
      <Terms xmlns="http://schemas.microsoft.com/office/infopath/2007/PartnerControls"/>
    </lcf76f155ced4ddcb4097134ff3c332f>
    <TaxCatchAll xmlns="1fcde3b7-83e2-4678-8d0c-874f22f15f58" xsi:nil="true"/>
    <SharedWithUsers xmlns="1fcde3b7-83e2-4678-8d0c-874f22f15f58">
      <UserInfo>
        <DisplayName>Rob Richardson</DisplayName>
        <AccountId>59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CB8FC715389B943923A4A4BAA6A1084" ma:contentTypeVersion="19" ma:contentTypeDescription="Create a new document." ma:contentTypeScope="" ma:versionID="84c1ef4a6945dc399f1ef245447635ab">
  <xsd:schema xmlns:xsd="http://www.w3.org/2001/XMLSchema" xmlns:xs="http://www.w3.org/2001/XMLSchema" xmlns:p="http://schemas.microsoft.com/office/2006/metadata/properties" xmlns:ns2="d4695638-a2da-4176-831a-cd69d1832473" xmlns:ns3="1fcde3b7-83e2-4678-8d0c-874f22f15f58" targetNamespace="http://schemas.microsoft.com/office/2006/metadata/properties" ma:root="true" ma:fieldsID="8050f7c7d5d876fd3a9e3acbafc7a9e1" ns2:_="" ns3:_="">
    <xsd:import namespace="d4695638-a2da-4176-831a-cd69d1832473"/>
    <xsd:import namespace="1fcde3b7-83e2-4678-8d0c-874f22f15f5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695638-a2da-4176-831a-cd69d1832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a8424fe-d838-412e-babe-335480138b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cde3b7-83e2-4678-8d0c-874f22f15f5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9cd829e-0f53-4e4c-9855-d078f8126ed8}" ma:internalName="TaxCatchAll" ma:showField="CatchAllData" ma:web="1fcde3b7-83e2-4678-8d0c-874f22f15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AB1E80-3C0D-4BE2-952E-AEC0398DAC51}">
  <ds:schemaRefs>
    <ds:schemaRef ds:uri="http://purl.org/dc/terms/"/>
    <ds:schemaRef ds:uri="http://purl.org/dc/dcmitype/"/>
    <ds:schemaRef ds:uri="d4695638-a2da-4176-831a-cd69d1832473"/>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1fcde3b7-83e2-4678-8d0c-874f22f15f58"/>
    <ds:schemaRef ds:uri="http://schemas.microsoft.com/office/2006/metadata/properties"/>
  </ds:schemaRefs>
</ds:datastoreItem>
</file>

<file path=customXml/itemProps2.xml><?xml version="1.0" encoding="utf-8"?>
<ds:datastoreItem xmlns:ds="http://schemas.openxmlformats.org/officeDocument/2006/customXml" ds:itemID="{FCA4A192-5338-46D0-B586-FC8FB9E62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695638-a2da-4176-831a-cd69d1832473"/>
    <ds:schemaRef ds:uri="1fcde3b7-83e2-4678-8d0c-874f22f15f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9B35A4-B90D-4EF8-B9B3-62F70949E8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8139</TotalTime>
  <Words>418</Words>
  <Application>Microsoft Office PowerPoint</Application>
  <PresentationFormat>Widescreen</PresentationFormat>
  <Paragraphs>87</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Meiryo</vt:lpstr>
      <vt:lpstr>Aptos</vt:lpstr>
      <vt:lpstr>Arial</vt:lpstr>
      <vt:lpstr>Calibri</vt:lpstr>
      <vt:lpstr>Calibri Light</vt:lpstr>
      <vt:lpstr>Helvetica Neue</vt:lpstr>
      <vt:lpstr>Office 2013 - 2022 Theme</vt:lpstr>
      <vt:lpstr>Town of Carlton Comprehensive Plan Update</vt:lpstr>
      <vt:lpstr>Agenda </vt:lpstr>
      <vt:lpstr>Genesee/Finger Lakes Regional Planning Council</vt:lpstr>
      <vt:lpstr>What is a Comprehensive Plan?</vt:lpstr>
      <vt:lpstr>Key Elements</vt:lpstr>
      <vt:lpstr>Planning Approach </vt:lpstr>
      <vt:lpstr>What We Have Heard </vt:lpstr>
      <vt:lpstr>Carlton Draft Vision </vt:lpstr>
      <vt:lpstr>Questions?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Jenny Loewenstein</cp:lastModifiedBy>
  <cp:revision>1194</cp:revision>
  <cp:lastPrinted>2024-09-10T16:47:17Z</cp:lastPrinted>
  <dcterms:created xsi:type="dcterms:W3CDTF">2023-12-04T15:33:47Z</dcterms:created>
  <dcterms:modified xsi:type="dcterms:W3CDTF">2026-10-01T19:22:55Z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0x0101009CB8FC715389B943923A4A4BAA6A1084</vt:lpwstr>
  </property>
  <property fmtid="{D5CDD505-2E9C-101B-9397-08002B2CF9AE}" pid="3" name="MediaServiceImageTags">
    <vt:lpwstr/>
  </property>
</Properties>
</file>